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60" r:id="rId3"/>
    <p:sldId id="347" r:id="rId4"/>
    <p:sldId id="326" r:id="rId5"/>
    <p:sldId id="327" r:id="rId6"/>
    <p:sldId id="257" r:id="rId7"/>
    <p:sldId id="258" r:id="rId8"/>
    <p:sldId id="259" r:id="rId9"/>
    <p:sldId id="262" r:id="rId10"/>
    <p:sldId id="352" r:id="rId11"/>
    <p:sldId id="260" r:id="rId12"/>
    <p:sldId id="355" r:id="rId13"/>
    <p:sldId id="348" r:id="rId14"/>
    <p:sldId id="349" r:id="rId15"/>
    <p:sldId id="350" r:id="rId16"/>
    <p:sldId id="359" r:id="rId17"/>
    <p:sldId id="343" r:id="rId18"/>
    <p:sldId id="344" r:id="rId19"/>
    <p:sldId id="346" r:id="rId20"/>
    <p:sldId id="361" r:id="rId21"/>
    <p:sldId id="35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ley Hazlett" initials="HH" lastIdx="12" clrIdx="0">
    <p:extLst>
      <p:ext uri="{19B8F6BF-5375-455C-9EA6-DF929625EA0E}">
        <p15:presenceInfo xmlns:p15="http://schemas.microsoft.com/office/powerpoint/2012/main" userId="S-1-5-21-610746473-648039140-1537874043-87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ED7D31"/>
    <a:srgbClr val="FBE5D6"/>
    <a:srgbClr val="FFFEFE"/>
    <a:srgbClr val="F5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17"/>
    <p:restoredTop sz="90755"/>
  </p:normalViewPr>
  <p:slideViewPr>
    <p:cSldViewPr snapToGrid="0" snapToObjects="1">
      <p:cViewPr varScale="1">
        <p:scale>
          <a:sx n="107" d="100"/>
          <a:sy n="107" d="100"/>
        </p:scale>
        <p:origin x="317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CB0BA9-4F90-2E45-BD22-0B2D25A233B8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0D880-CC53-5040-85DB-2E5DC0A22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70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NOTE TO THE USER:</a:t>
            </a:r>
            <a:r>
              <a:rPr lang="en-US" baseline="0" dirty="0" smtClean="0"/>
              <a:t> If you use some or all of these slides, p</a:t>
            </a:r>
            <a:r>
              <a:rPr lang="en-US" dirty="0" smtClean="0"/>
              <a:t>lease credit Ruth Schmidt, Associate Professor at the Institute of Design of the Illinois Institute of Technology, who created these slides.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130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751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628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0a6e71b7b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0a6e71b7b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319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4936D-0CA2-44CB-BA6C-ABD0757644D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2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800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111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315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266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28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0D880-CC53-5040-85DB-2E5DC0A22F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5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331AD6-E5E5-BF4E-A26B-DA8E3E4EA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C1FEFDC-B2F4-5248-9528-A26340F95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D0D0CFA-BF64-7848-84B6-838F3AF293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7D7870-9B1C-EE46-8F7B-3C59EC08E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ECCA512-E87D-4D45-A532-084982292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72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2D6F47-DDBE-114C-A600-B09479486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9EDC73E-073C-B54B-8322-5249FED911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194AC7-78A9-0B43-98E1-965505CC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B507A97-E87D-0245-8EA5-0346AFC20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FDE9733-D420-A14B-AFD9-946923C0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009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026604B8-3F5A-2D45-85DF-B2F03C7567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0BD7F44-93F7-0946-9579-79C8C68B86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F04C862-BE3E-294B-A1B7-2AE772143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E18D371-B672-BB45-AED6-43EE465D7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8C6A2D-E4EB-354D-B11C-E4455CFCD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60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40ED5F-1047-8647-890B-4CCA87150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5DB427C-B7DD-B047-81FF-04B24893B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7E6C90-8AA2-A74F-8300-4DCF7DE2B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BD5518-0B04-874F-A942-FB5D60362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D2223E4-B06B-4E41-B2E7-E5C98DF43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8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54A6E15-8FBD-DE45-A248-3C33FFB90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AB25D28-BB0F-174E-AAD1-22245DF54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1F0CD1D-92AF-D94D-BC02-9EEECE2DE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847EAB-AF39-144E-BA7F-7A5DCEB9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AD9F3D0-F610-834D-A914-6B22C33A2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740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5D51A9-2A04-8F4B-8DF7-102DDB2C7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86AC3E2-39AA-CF4C-81F7-082F80AC79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158CB3D-E1FD-B347-B48D-870C8923F4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B5DB535-4CA7-714C-BB2A-D833A4C07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DB53047-9379-6540-8548-FB179F19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3FDF1281-1D0A-7B40-8C63-B1528E47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5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11912C-2F1C-CB46-9864-40B681D89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6295DCA-9EAC-D245-9F5D-19A6C0A52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7B76880-A518-3D49-9210-3590186CFE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5B4E861-FD25-4445-BC92-03B9A6AAFD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7310828-E3AC-804E-89F4-498A5AAE6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7F1EEE0-7760-5442-B9F7-6E7BB0CEE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5A53AE0-276D-6240-994A-B07D7DA3C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A47088EC-5D83-6C4F-A96C-3C3E6D2C9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8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BB3DE6F-5C2A-474A-B9EF-8CCCFC5CC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41A49FC-A0F7-5144-B917-60D779CF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1EC572F-5BC2-824B-A36C-232D83200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C1C936D-A9DA-9A47-884A-8A0088F1D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54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872168B-7987-8541-B5E6-4CEC7B0F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C27E5EE-BB60-554A-AFFB-CBAA9B380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6D4D000-A2D9-3B47-B67B-00321E667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089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7DC2FF-4FE5-1A41-8698-4ABB2532A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63BE886-F75A-9C41-B383-2C35569EFB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55AF5A4-EB28-AC49-9A2F-1B315CC66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A4D2E75-62C3-5044-A8C4-276E2754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BB378B4-7033-4447-B114-8CAB27E46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C2DF4AC-841F-0F4D-A3B7-6CCD00F13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9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816F113-5706-6F40-A5C2-0F935564E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8F6A3D0-6938-254B-B52D-0E44C9230C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73581A76-5FA1-814D-BDB9-667CE8058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C202D8E-67E5-A840-9FDA-8305B1D29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4375AF3-E9EE-5F48-BFD0-45A1C1C6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1ECC53A-6929-C44D-ACA4-CCBF371A9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42FBF25-9B49-0B47-8B9B-2D3438E4F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BF2CFF8-C2CE-674D-91EB-E94EFFD104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2574F88-59DF-B047-86A5-B1B610E21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A360-C1C9-FF4E-9E96-7B5C8528302C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A8396C-72AC-694C-BBBB-951A6EC728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C1A1835-8498-DA45-B717-2543A2111E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C1D42-EE6C-7647-8AA1-BCE926591A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65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BAD2136F-F5B5-8845-A442-1F199E3BB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2" y="285974"/>
            <a:ext cx="4108047" cy="63448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2881578-962A-9740-839D-AD4581D5EE8B}"/>
              </a:ext>
            </a:extLst>
          </p:cNvPr>
          <p:cNvSpPr txBox="1">
            <a:spLocks/>
          </p:cNvSpPr>
          <p:nvPr/>
        </p:nvSpPr>
        <p:spPr>
          <a:xfrm>
            <a:off x="5023271" y="3012736"/>
            <a:ext cx="6341415" cy="13062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sz="4000" b="1" dirty="0">
                <a:solidFill>
                  <a:schemeClr val="bg1"/>
                </a:solidFill>
              </a:rPr>
              <a:t>Creating SPACE to evolve academic assessment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3F59C245-9964-8349-AFB0-CB63770AAFC4}"/>
              </a:ext>
            </a:extLst>
          </p:cNvPr>
          <p:cNvSpPr txBox="1">
            <a:spLocks/>
          </p:cNvSpPr>
          <p:nvPr/>
        </p:nvSpPr>
        <p:spPr>
          <a:xfrm>
            <a:off x="5023271" y="2686164"/>
            <a:ext cx="6341415" cy="3846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r>
              <a:rPr lang="en-US" sz="2000" b="1" dirty="0">
                <a:solidFill>
                  <a:schemeClr val="bg1"/>
                </a:solidFill>
              </a:rPr>
              <a:t>THE SPACE RUBRIC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0D02E7C4-E96F-C84B-A516-DC0A4D704F99}"/>
              </a:ext>
            </a:extLst>
          </p:cNvPr>
          <p:cNvCxnSpPr>
            <a:cxnSpLocks/>
          </p:cNvCxnSpPr>
          <p:nvPr/>
        </p:nvCxnSpPr>
        <p:spPr>
          <a:xfrm>
            <a:off x="5152571" y="4319022"/>
            <a:ext cx="6615359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EF0E1826-E114-AC4E-9818-465E4940A05F}"/>
              </a:ext>
            </a:extLst>
          </p:cNvPr>
          <p:cNvSpPr txBox="1">
            <a:spLocks/>
          </p:cNvSpPr>
          <p:nvPr/>
        </p:nvSpPr>
        <p:spPr>
          <a:xfrm>
            <a:off x="5023271" y="4914109"/>
            <a:ext cx="6341415" cy="130628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6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53F3D8AC-142E-294F-AD31-89761B1649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60" b="67358"/>
          <a:stretch/>
        </p:blipFill>
        <p:spPr>
          <a:xfrm>
            <a:off x="15070" y="135835"/>
            <a:ext cx="12176929" cy="37604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CA80CD9D-1AFF-3E4A-935B-DBD73140E1C7}"/>
              </a:ext>
            </a:extLst>
          </p:cNvPr>
          <p:cNvSpPr/>
          <p:nvPr/>
        </p:nvSpPr>
        <p:spPr>
          <a:xfrm>
            <a:off x="2274570" y="1273212"/>
            <a:ext cx="3089910" cy="55847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96E43553-C543-3946-8B25-EE92DCA35F43}"/>
              </a:ext>
            </a:extLst>
          </p:cNvPr>
          <p:cNvSpPr/>
          <p:nvPr/>
        </p:nvSpPr>
        <p:spPr>
          <a:xfrm>
            <a:off x="5474970" y="1273211"/>
            <a:ext cx="3089910" cy="55847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63711B9-0C9A-E24A-97EC-FC6A610AD243}"/>
              </a:ext>
            </a:extLst>
          </p:cNvPr>
          <p:cNvSpPr/>
          <p:nvPr/>
        </p:nvSpPr>
        <p:spPr>
          <a:xfrm>
            <a:off x="8675370" y="1273212"/>
            <a:ext cx="3089910" cy="55847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B29EC00-E336-454D-B6B6-74B16CDE6E0D}"/>
              </a:ext>
            </a:extLst>
          </p:cNvPr>
          <p:cNvSpPr/>
          <p:nvPr/>
        </p:nvSpPr>
        <p:spPr>
          <a:xfrm>
            <a:off x="5474970" y="1273212"/>
            <a:ext cx="3089910" cy="5584788"/>
          </a:xfrm>
          <a:prstGeom prst="rect">
            <a:avLst/>
          </a:prstGeom>
          <a:solidFill>
            <a:srgbClr val="FBE5D6">
              <a:alpha val="5019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754D8B8F-7F62-2547-9DAD-7D1EA7A18509}"/>
              </a:ext>
            </a:extLst>
          </p:cNvPr>
          <p:cNvSpPr/>
          <p:nvPr/>
        </p:nvSpPr>
        <p:spPr>
          <a:xfrm>
            <a:off x="95250" y="2606040"/>
            <a:ext cx="2068830" cy="35661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CF26C31-2AFC-F141-81E3-61800B4CA503}"/>
              </a:ext>
            </a:extLst>
          </p:cNvPr>
          <p:cNvSpPr txBox="1"/>
          <p:nvPr/>
        </p:nvSpPr>
        <p:spPr>
          <a:xfrm>
            <a:off x="2374899" y="1371600"/>
            <a:ext cx="287020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Standards are explicitly </a:t>
            </a:r>
            <a:r>
              <a:rPr lang="en-US" sz="1400" b="1" dirty="0"/>
              <a:t>designed and articulated to align with institutional mission and values</a:t>
            </a:r>
            <a:r>
              <a:rPr lang="en-US" sz="1400" dirty="0"/>
              <a:t>, such as increasing equity and support for traditionally underrepresented, minoritized groups </a:t>
            </a:r>
          </a:p>
          <a:p>
            <a:pPr>
              <a:spcAft>
                <a:spcPts val="1200"/>
              </a:spcAft>
            </a:pPr>
            <a:r>
              <a:rPr lang="en-US" sz="1400" dirty="0"/>
              <a:t>New standards for scholarship consider the </a:t>
            </a:r>
            <a:r>
              <a:rPr lang="en-US" sz="1400" b="1" dirty="0"/>
              <a:t>balance across research, teaching, and service </a:t>
            </a:r>
            <a:r>
              <a:rPr lang="en-US" sz="1400" dirty="0"/>
              <a:t>contributions including training, mentoring and good citizenship </a:t>
            </a:r>
          </a:p>
          <a:p>
            <a:pPr>
              <a:spcAft>
                <a:spcPts val="1200"/>
              </a:spcAft>
            </a:pPr>
            <a:r>
              <a:rPr lang="en-US" sz="1400" dirty="0"/>
              <a:t>Specific definitions and standards of “quality” with regard to scholarship are articulated and </a:t>
            </a:r>
            <a:r>
              <a:rPr lang="en-US" sz="1400" b="1" dirty="0"/>
              <a:t>shared across disciplines </a:t>
            </a:r>
            <a:r>
              <a:rPr lang="en-US" sz="1400" dirty="0"/>
              <a:t>and review/promotion committees 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61E83364-7F3F-534F-AD2A-CE5A75BD8FED}"/>
              </a:ext>
            </a:extLst>
          </p:cNvPr>
          <p:cNvSpPr txBox="1"/>
          <p:nvPr/>
        </p:nvSpPr>
        <p:spPr>
          <a:xfrm>
            <a:off x="5575299" y="1371600"/>
            <a:ext cx="2870201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Scholarship is assessed using </a:t>
            </a:r>
            <a:r>
              <a:rPr lang="en-US" sz="1400" b="1" dirty="0"/>
              <a:t>diverse indicators </a:t>
            </a:r>
            <a:r>
              <a:rPr lang="en-US" sz="1400" dirty="0"/>
              <a:t>(e.g., societal impact), </a:t>
            </a:r>
            <a:r>
              <a:rPr lang="en-US" sz="1400" b="1" dirty="0"/>
              <a:t>units of assessment </a:t>
            </a:r>
            <a:r>
              <a:rPr lang="en-US" sz="1400" dirty="0"/>
              <a:t>(e.g., full body of work v. individual articles), and </a:t>
            </a:r>
            <a:r>
              <a:rPr lang="en-US" sz="1400" b="1" dirty="0"/>
              <a:t>forms of output </a:t>
            </a:r>
            <a:r>
              <a:rPr lang="en-US" sz="1400" dirty="0"/>
              <a:t>(e.g., non-journal contributions) </a:t>
            </a:r>
          </a:p>
          <a:p>
            <a:pPr>
              <a:spcAft>
                <a:spcPts val="1200"/>
              </a:spcAft>
            </a:pPr>
            <a:r>
              <a:rPr lang="en-US" sz="1400" dirty="0"/>
              <a:t>Indicators of quality recognize </a:t>
            </a:r>
            <a:r>
              <a:rPr lang="en-US" sz="1400" b="1" dirty="0"/>
              <a:t>non-individualized activities and accomplishments </a:t>
            </a:r>
            <a:r>
              <a:rPr lang="en-US" sz="1400" dirty="0"/>
              <a:t>like team science </a:t>
            </a:r>
          </a:p>
          <a:p>
            <a:pPr>
              <a:spcAft>
                <a:spcPts val="1200"/>
              </a:spcAft>
            </a:pPr>
            <a:r>
              <a:rPr lang="en-US" sz="1400" dirty="0"/>
              <a:t>New definitions of “scholarship” are </a:t>
            </a:r>
            <a:r>
              <a:rPr lang="en-US" sz="1400" b="1" dirty="0"/>
              <a:t>deployed across the full range of institutional disciplines 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E45EE6F-F9B0-744D-94BE-11BBB8900CED}"/>
              </a:ext>
            </a:extLst>
          </p:cNvPr>
          <p:cNvSpPr txBox="1"/>
          <p:nvPr/>
        </p:nvSpPr>
        <p:spPr>
          <a:xfrm>
            <a:off x="8775699" y="1371600"/>
            <a:ext cx="287020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Faculty have the ability to </a:t>
            </a:r>
            <a:r>
              <a:rPr lang="en-US" sz="1400" b="1" dirty="0"/>
              <a:t>customize success measures </a:t>
            </a:r>
            <a:r>
              <a:rPr lang="en-US" sz="1400" dirty="0"/>
              <a:t>to reflect their research interests and goals </a:t>
            </a:r>
          </a:p>
          <a:p>
            <a:pPr>
              <a:spcAft>
                <a:spcPts val="1200"/>
              </a:spcAft>
            </a:pPr>
            <a:r>
              <a:rPr lang="en-US" sz="1400" dirty="0"/>
              <a:t>New standards, definitions, and criteria for evaluating the quality and impact of scholarship are </a:t>
            </a:r>
            <a:r>
              <a:rPr lang="en-US" sz="1400" b="1" dirty="0"/>
              <a:t>integrated into the language and processes of new assessment practices </a:t>
            </a:r>
          </a:p>
          <a:p>
            <a:pPr>
              <a:spcAft>
                <a:spcPts val="1200"/>
              </a:spcAft>
            </a:pPr>
            <a:endParaRPr lang="en-US" sz="1400" dirty="0"/>
          </a:p>
        </p:txBody>
      </p:sp>
      <p:sp>
        <p:nvSpPr>
          <p:cNvPr id="2" name="Oval 1">
            <a:extLst>
              <a:ext uri="{FF2B5EF4-FFF2-40B4-BE49-F238E27FC236}">
                <a16:creationId xmlns="" xmlns:a16="http://schemas.microsoft.com/office/drawing/2014/main" id="{B313DD50-39EF-7247-885D-0CE61425C45B}"/>
              </a:ext>
            </a:extLst>
          </p:cNvPr>
          <p:cNvSpPr/>
          <p:nvPr/>
        </p:nvSpPr>
        <p:spPr>
          <a:xfrm>
            <a:off x="8077200" y="4002684"/>
            <a:ext cx="3479802" cy="3479802"/>
          </a:xfrm>
          <a:prstGeom prst="ellipse">
            <a:avLst/>
          </a:prstGeom>
          <a:solidFill>
            <a:srgbClr val="ED7D31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46D7685-A5C2-5E46-9648-DC2FADB61A83}"/>
              </a:ext>
            </a:extLst>
          </p:cNvPr>
          <p:cNvSpPr txBox="1"/>
          <p:nvPr/>
        </p:nvSpPr>
        <p:spPr>
          <a:xfrm>
            <a:off x="8371525" y="4495532"/>
            <a:ext cx="28911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bg1"/>
                </a:solidFill>
              </a:rPr>
              <a:t>Examples are </a:t>
            </a:r>
            <a:br>
              <a:rPr lang="en-US" sz="2200" b="1" i="1" dirty="0">
                <a:solidFill>
                  <a:schemeClr val="bg1"/>
                </a:solidFill>
              </a:rPr>
            </a:br>
            <a:r>
              <a:rPr lang="en-US" sz="2200" b="1" i="1" dirty="0">
                <a:solidFill>
                  <a:schemeClr val="bg1"/>
                </a:solidFill>
              </a:rPr>
              <a:t>not intended to be prescriptive, but to suggest representative kinds of actions and activities</a:t>
            </a:r>
            <a:endParaRPr lang="en-US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193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ight Arrow 56">
            <a:extLst>
              <a:ext uri="{FF2B5EF4-FFF2-40B4-BE49-F238E27FC236}">
                <a16:creationId xmlns="" xmlns:a16="http://schemas.microsoft.com/office/drawing/2014/main" id="{31914411-E205-4441-AEC3-3EEAA4A625CD}"/>
              </a:ext>
            </a:extLst>
          </p:cNvPr>
          <p:cNvSpPr/>
          <p:nvPr/>
        </p:nvSpPr>
        <p:spPr>
          <a:xfrm rot="5400000">
            <a:off x="314946" y="1969986"/>
            <a:ext cx="6541016" cy="2612159"/>
          </a:xfrm>
          <a:prstGeom prst="rightArrow">
            <a:avLst>
              <a:gd name="adj1" fmla="val 69418"/>
              <a:gd name="adj2" fmla="val 19697"/>
            </a:avLst>
          </a:prstGeom>
          <a:solidFill>
            <a:srgbClr val="D9D9D9">
              <a:alpha val="5058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>
            <a:extLst>
              <a:ext uri="{FF2B5EF4-FFF2-40B4-BE49-F238E27FC236}">
                <a16:creationId xmlns="" xmlns:a16="http://schemas.microsoft.com/office/drawing/2014/main" id="{28654E67-593F-1646-ADF2-1B02525A6142}"/>
              </a:ext>
            </a:extLst>
          </p:cNvPr>
          <p:cNvSpPr/>
          <p:nvPr/>
        </p:nvSpPr>
        <p:spPr>
          <a:xfrm>
            <a:off x="0" y="4226580"/>
            <a:ext cx="10527658" cy="1517787"/>
          </a:xfrm>
          <a:prstGeom prst="rightArrow">
            <a:avLst>
              <a:gd name="adj1" fmla="val 50000"/>
              <a:gd name="adj2" fmla="val 22933"/>
            </a:avLst>
          </a:prstGeom>
          <a:solidFill>
            <a:srgbClr val="D9D9D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6CB8394-BAF1-1949-A120-112E50A03ABC}"/>
              </a:ext>
            </a:extLst>
          </p:cNvPr>
          <p:cNvGrpSpPr/>
          <p:nvPr/>
        </p:nvGrpSpPr>
        <p:grpSpPr>
          <a:xfrm>
            <a:off x="119268" y="1051161"/>
            <a:ext cx="2425150" cy="4206382"/>
            <a:chOff x="119268" y="998153"/>
            <a:chExt cx="2425150" cy="4206382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BAFAEF66-8BB8-C940-97A2-2B96EDEEEA8C}"/>
                </a:ext>
              </a:extLst>
            </p:cNvPr>
            <p:cNvSpPr txBox="1"/>
            <p:nvPr/>
          </p:nvSpPr>
          <p:spPr>
            <a:xfrm>
              <a:off x="463824" y="998153"/>
              <a:ext cx="208059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/>
                <a:t>STANDARDS FOR SCHOLARSHIP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232626B2-78FB-3F4E-9C12-9F3450D611C1}"/>
                </a:ext>
              </a:extLst>
            </p:cNvPr>
            <p:cNvSpPr txBox="1"/>
            <p:nvPr/>
          </p:nvSpPr>
          <p:spPr>
            <a:xfrm>
              <a:off x="119268" y="1872797"/>
              <a:ext cx="242515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/>
                <a:t>PROCESS MECHANICS AND POLICIES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E8395281-39D9-1D45-9278-7C25E3F2EB63}"/>
                </a:ext>
              </a:extLst>
            </p:cNvPr>
            <p:cNvSpPr txBox="1"/>
            <p:nvPr/>
          </p:nvSpPr>
          <p:spPr>
            <a:xfrm>
              <a:off x="119268" y="2959473"/>
              <a:ext cx="2425150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/>
                <a:t>ACCOUNTABILITY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245F22C0-D1D3-B647-926A-572F84A8F400}"/>
                </a:ext>
              </a:extLst>
            </p:cNvPr>
            <p:cNvSpPr txBox="1"/>
            <p:nvPr/>
          </p:nvSpPr>
          <p:spPr>
            <a:xfrm>
              <a:off x="119268" y="3701595"/>
              <a:ext cx="242515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/>
                <a:t>CULTURE WITHIN INSTITUTIONS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546F29C2-7014-4C4F-AD33-629D6D27F855}"/>
                </a:ext>
              </a:extLst>
            </p:cNvPr>
            <p:cNvSpPr txBox="1"/>
            <p:nvPr/>
          </p:nvSpPr>
          <p:spPr>
            <a:xfrm>
              <a:off x="119268" y="4669004"/>
              <a:ext cx="2425150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/>
                <a:t>EVALUATIVE AND ITERATIVE FEEDBACK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92A3F59A-9392-404A-8F0C-F74A18E8DB75}"/>
              </a:ext>
            </a:extLst>
          </p:cNvPr>
          <p:cNvGrpSpPr/>
          <p:nvPr/>
        </p:nvGrpSpPr>
        <p:grpSpPr>
          <a:xfrm>
            <a:off x="2663687" y="967409"/>
            <a:ext cx="5804452" cy="4373216"/>
            <a:chOff x="2663687" y="967409"/>
            <a:chExt cx="5804452" cy="4373216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52826A95-9BCB-2347-B4AD-457BAE7566D3}"/>
                </a:ext>
              </a:extLst>
            </p:cNvPr>
            <p:cNvSpPr/>
            <p:nvPr/>
          </p:nvSpPr>
          <p:spPr>
            <a:xfrm>
              <a:off x="4651513" y="967409"/>
              <a:ext cx="1828800" cy="72886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60CFC6EF-147B-D646-A495-20EA102F84F2}"/>
                </a:ext>
              </a:extLst>
            </p:cNvPr>
            <p:cNvSpPr/>
            <p:nvPr/>
          </p:nvSpPr>
          <p:spPr>
            <a:xfrm>
              <a:off x="6639339" y="967409"/>
              <a:ext cx="1828800" cy="728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564DD667-F0CD-4C45-82E3-404420DED808}"/>
                </a:ext>
              </a:extLst>
            </p:cNvPr>
            <p:cNvSpPr/>
            <p:nvPr/>
          </p:nvSpPr>
          <p:spPr>
            <a:xfrm>
              <a:off x="2676939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B50B8F01-8E8A-174D-A0B9-E85C4B2F31EA}"/>
                </a:ext>
              </a:extLst>
            </p:cNvPr>
            <p:cNvSpPr/>
            <p:nvPr/>
          </p:nvSpPr>
          <p:spPr>
            <a:xfrm>
              <a:off x="4651513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5E6B5063-3C43-E045-AE73-7CB6A12B0C38}"/>
                </a:ext>
              </a:extLst>
            </p:cNvPr>
            <p:cNvSpPr/>
            <p:nvPr/>
          </p:nvSpPr>
          <p:spPr>
            <a:xfrm>
              <a:off x="6639339" y="1855304"/>
              <a:ext cx="1828800" cy="72886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2C6A606A-3993-8848-BDFB-77B3E7EEE497}"/>
                </a:ext>
              </a:extLst>
            </p:cNvPr>
            <p:cNvSpPr/>
            <p:nvPr/>
          </p:nvSpPr>
          <p:spPr>
            <a:xfrm>
              <a:off x="2676939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185B73A8-9E2D-9E4C-BFD6-32D8D6409884}"/>
                </a:ext>
              </a:extLst>
            </p:cNvPr>
            <p:cNvSpPr/>
            <p:nvPr/>
          </p:nvSpPr>
          <p:spPr>
            <a:xfrm>
              <a:off x="4651513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F8C78EBE-D81B-7C4D-BA6C-8055314D6936}"/>
                </a:ext>
              </a:extLst>
            </p:cNvPr>
            <p:cNvSpPr/>
            <p:nvPr/>
          </p:nvSpPr>
          <p:spPr>
            <a:xfrm>
              <a:off x="6639339" y="2756452"/>
              <a:ext cx="1828800" cy="72886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="" xmlns:a16="http://schemas.microsoft.com/office/drawing/2014/main" id="{83634331-3599-024C-A045-FB273E16B0E6}"/>
                </a:ext>
              </a:extLst>
            </p:cNvPr>
            <p:cNvSpPr/>
            <p:nvPr/>
          </p:nvSpPr>
          <p:spPr>
            <a:xfrm>
              <a:off x="2676939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="" xmlns:a16="http://schemas.microsoft.com/office/drawing/2014/main" id="{67692D60-EC97-D647-9D45-BCD68551C7A2}"/>
                </a:ext>
              </a:extLst>
            </p:cNvPr>
            <p:cNvSpPr/>
            <p:nvPr/>
          </p:nvSpPr>
          <p:spPr>
            <a:xfrm>
              <a:off x="4651513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="" xmlns:a16="http://schemas.microsoft.com/office/drawing/2014/main" id="{507EBD73-9DE4-C34B-81D0-CC8E00361FEE}"/>
                </a:ext>
              </a:extLst>
            </p:cNvPr>
            <p:cNvSpPr/>
            <p:nvPr/>
          </p:nvSpPr>
          <p:spPr>
            <a:xfrm>
              <a:off x="6639339" y="3670852"/>
              <a:ext cx="1828800" cy="728869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="" xmlns:a16="http://schemas.microsoft.com/office/drawing/2014/main" id="{D5255FE5-DC63-6B4D-ACC0-40D24EE87C51}"/>
                </a:ext>
              </a:extLst>
            </p:cNvPr>
            <p:cNvSpPr/>
            <p:nvPr/>
          </p:nvSpPr>
          <p:spPr>
            <a:xfrm>
              <a:off x="2676939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1FB86121-3921-5F4C-AFF8-697D866D33B2}"/>
                </a:ext>
              </a:extLst>
            </p:cNvPr>
            <p:cNvSpPr/>
            <p:nvPr/>
          </p:nvSpPr>
          <p:spPr>
            <a:xfrm>
              <a:off x="4651513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26C4F754-5245-EA4B-AC0B-3114D6BD0BE1}"/>
                </a:ext>
              </a:extLst>
            </p:cNvPr>
            <p:cNvSpPr/>
            <p:nvPr/>
          </p:nvSpPr>
          <p:spPr>
            <a:xfrm>
              <a:off x="6639339" y="4611756"/>
              <a:ext cx="1828800" cy="728869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="" xmlns:a16="http://schemas.microsoft.com/office/drawing/2014/main" id="{5A7664A4-C67D-684F-9210-A2FD29BF3032}"/>
                </a:ext>
              </a:extLst>
            </p:cNvPr>
            <p:cNvSpPr/>
            <p:nvPr/>
          </p:nvSpPr>
          <p:spPr>
            <a:xfrm>
              <a:off x="2663687" y="967409"/>
              <a:ext cx="1828800" cy="72886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57157D-04F7-6843-88E1-B33035034914}"/>
              </a:ext>
            </a:extLst>
          </p:cNvPr>
          <p:cNvSpPr txBox="1"/>
          <p:nvPr/>
        </p:nvSpPr>
        <p:spPr>
          <a:xfrm>
            <a:off x="8875004" y="971647"/>
            <a:ext cx="2713361" cy="2915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2400" dirty="0"/>
              <a:t>Institutions each have </a:t>
            </a:r>
            <a:r>
              <a:rPr lang="en-US" sz="2400" b="1" dirty="0"/>
              <a:t>their own strengths and weaknesses </a:t>
            </a:r>
            <a:r>
              <a:rPr lang="en-US" sz="2400" dirty="0"/>
              <a:t>and will be at </a:t>
            </a:r>
            <a:r>
              <a:rPr lang="en-US" sz="2400" b="1" dirty="0"/>
              <a:t>different stages of reform</a:t>
            </a:r>
            <a:r>
              <a:rPr lang="en-US" sz="2400" dirty="0"/>
              <a:t> (not one size fits all)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596870E5-0A1E-B94F-B7D3-C8273DE202E5}"/>
              </a:ext>
            </a:extLst>
          </p:cNvPr>
          <p:cNvSpPr txBox="1"/>
          <p:nvPr/>
        </p:nvSpPr>
        <p:spPr>
          <a:xfrm>
            <a:off x="2924778" y="547579"/>
            <a:ext cx="1368928" cy="349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/>
              <a:t>FOUNDATION</a:t>
            </a:r>
            <a:endParaRPr lang="en-US" sz="2400" b="1" dirty="0"/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31321290-2979-D247-B405-CF442B72523D}"/>
              </a:ext>
            </a:extLst>
          </p:cNvPr>
          <p:cNvSpPr txBox="1"/>
          <p:nvPr/>
        </p:nvSpPr>
        <p:spPr>
          <a:xfrm>
            <a:off x="4872848" y="547579"/>
            <a:ext cx="1368928" cy="349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/>
              <a:t>EXPANSION</a:t>
            </a:r>
            <a:endParaRPr lang="en-US" sz="2400" b="1" dirty="0"/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E6BCB88-0480-B24B-8024-196979499A0C}"/>
              </a:ext>
            </a:extLst>
          </p:cNvPr>
          <p:cNvSpPr txBox="1"/>
          <p:nvPr/>
        </p:nvSpPr>
        <p:spPr>
          <a:xfrm>
            <a:off x="6820918" y="547579"/>
            <a:ext cx="1368928" cy="349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  <a:spcAft>
                <a:spcPts val="1200"/>
              </a:spcAft>
            </a:pPr>
            <a:r>
              <a:rPr lang="en-US" sz="1600" b="1" dirty="0"/>
              <a:t>SCALING</a:t>
            </a:r>
            <a:endParaRPr lang="en-US" sz="24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B8A4C8DB-628E-B140-B520-B21E38C2259E}"/>
              </a:ext>
            </a:extLst>
          </p:cNvPr>
          <p:cNvGrpSpPr/>
          <p:nvPr/>
        </p:nvGrpSpPr>
        <p:grpSpPr>
          <a:xfrm>
            <a:off x="2672989" y="1064413"/>
            <a:ext cx="5768646" cy="4152179"/>
            <a:chOff x="2672989" y="1064413"/>
            <a:chExt cx="5768646" cy="4152179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3F702671-31E8-2243-8878-8A16CFD0E029}"/>
                </a:ext>
              </a:extLst>
            </p:cNvPr>
            <p:cNvSpPr txBox="1"/>
            <p:nvPr/>
          </p:nvSpPr>
          <p:spPr>
            <a:xfrm>
              <a:off x="2729947" y="1064413"/>
              <a:ext cx="175859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Alignment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on values and goals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8C54E97F-C535-B64B-A4C9-9B298B69A944}"/>
                </a:ext>
              </a:extLst>
            </p:cNvPr>
            <p:cNvSpPr txBox="1"/>
            <p:nvPr/>
          </p:nvSpPr>
          <p:spPr>
            <a:xfrm>
              <a:off x="4647563" y="1064413"/>
              <a:ext cx="1846002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Diversification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600" dirty="0">
                  <a:solidFill>
                    <a:schemeClr val="bg1"/>
                  </a:solidFill>
                </a:rPr>
                <a:t>of standards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DB500661-2CB2-1B42-823B-5BDE7ABBFB58}"/>
                </a:ext>
              </a:extLst>
            </p:cNvPr>
            <p:cNvSpPr txBox="1"/>
            <p:nvPr/>
          </p:nvSpPr>
          <p:spPr>
            <a:xfrm>
              <a:off x="6595633" y="1064413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Adoption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of new practices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7FF7DD69-0F08-DC45-89A9-F8AD5AD3CF92}"/>
                </a:ext>
              </a:extLst>
            </p:cNvPr>
            <p:cNvSpPr txBox="1"/>
            <p:nvPr/>
          </p:nvSpPr>
          <p:spPr>
            <a:xfrm>
              <a:off x="2672989" y="1952765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Debiasing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deliberative judgments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7583D523-F0A4-C740-A8B6-B387EEBA41F7}"/>
                </a:ext>
              </a:extLst>
            </p:cNvPr>
            <p:cNvSpPr txBox="1"/>
            <p:nvPr/>
          </p:nvSpPr>
          <p:spPr>
            <a:xfrm>
              <a:off x="4647563" y="1952765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Capacity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to support activities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A43A6ABF-27FF-9D4E-B0FB-1DD2784B8946}"/>
                </a:ext>
              </a:extLst>
            </p:cNvPr>
            <p:cNvSpPr txBox="1"/>
            <p:nvPr/>
          </p:nvSpPr>
          <p:spPr>
            <a:xfrm>
              <a:off x="6595633" y="1952765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Integration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into existing systems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B7FD515B-048A-984D-80EE-EBFF0F902C3A}"/>
                </a:ext>
              </a:extLst>
            </p:cNvPr>
            <p:cNvSpPr txBox="1"/>
            <p:nvPr/>
          </p:nvSpPr>
          <p:spPr>
            <a:xfrm>
              <a:off x="2672989" y="2866709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Transparency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and clarity of goals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C0923908-F4E4-C144-884B-D22275C14DF0}"/>
                </a:ext>
              </a:extLst>
            </p:cNvPr>
            <p:cNvSpPr txBox="1"/>
            <p:nvPr/>
          </p:nvSpPr>
          <p:spPr>
            <a:xfrm>
              <a:off x="4647563" y="2866709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Adherence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through commitment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5395DDED-D5AC-4842-8AD7-807FFBFEA6B3}"/>
                </a:ext>
              </a:extLst>
            </p:cNvPr>
            <p:cNvSpPr txBox="1"/>
            <p:nvPr/>
          </p:nvSpPr>
          <p:spPr>
            <a:xfrm>
              <a:off x="6595633" y="2866709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Proactivity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in engagement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56015743-3B89-2643-BE2D-C4D30D7FAD22}"/>
                </a:ext>
              </a:extLst>
            </p:cNvPr>
            <p:cNvSpPr txBox="1"/>
            <p:nvPr/>
          </p:nvSpPr>
          <p:spPr>
            <a:xfrm>
              <a:off x="2672989" y="3781110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Inclusion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and access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4931533E-C0AC-8A4F-86E0-8D2309EAF468}"/>
                </a:ext>
              </a:extLst>
            </p:cNvPr>
            <p:cNvSpPr txBox="1"/>
            <p:nvPr/>
          </p:nvSpPr>
          <p:spPr>
            <a:xfrm>
              <a:off x="4647563" y="3781110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Advocacy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at institutional levels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6B0409E7-E211-BE49-8CD2-D2888B1EBD3D}"/>
                </a:ext>
              </a:extLst>
            </p:cNvPr>
            <p:cNvSpPr txBox="1"/>
            <p:nvPr/>
          </p:nvSpPr>
          <p:spPr>
            <a:xfrm>
              <a:off x="6595633" y="3781110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Reflexivity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through reflection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2B940310-F21C-7D44-AE57-ECA849F90D95}"/>
                </a:ext>
              </a:extLst>
            </p:cNvPr>
            <p:cNvSpPr txBox="1"/>
            <p:nvPr/>
          </p:nvSpPr>
          <p:spPr>
            <a:xfrm>
              <a:off x="2672989" y="4708761"/>
              <a:ext cx="187250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Articulation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of diverse indicators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34BA9743-FC06-9E47-9256-D03C41FC8CF7}"/>
                </a:ext>
              </a:extLst>
            </p:cNvPr>
            <p:cNvSpPr txBox="1"/>
            <p:nvPr/>
          </p:nvSpPr>
          <p:spPr>
            <a:xfrm>
              <a:off x="4647563" y="4708761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Systematization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to gain consistency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0EFACB21-2E07-D349-95AD-D288674AB294}"/>
                </a:ext>
              </a:extLst>
            </p:cNvPr>
            <p:cNvSpPr txBox="1"/>
            <p:nvPr/>
          </p:nvSpPr>
          <p:spPr>
            <a:xfrm>
              <a:off x="6595633" y="4708761"/>
              <a:ext cx="184600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1200"/>
                </a:spcAft>
              </a:pPr>
              <a:r>
                <a:rPr lang="en-US" sz="1600" b="1" dirty="0">
                  <a:solidFill>
                    <a:schemeClr val="bg1"/>
                  </a:solidFill>
                </a:rPr>
                <a:t>Improvement</a:t>
              </a:r>
              <a:br>
                <a:rPr lang="en-US" sz="1600" b="1" dirty="0">
                  <a:solidFill>
                    <a:schemeClr val="bg1"/>
                  </a:solidFill>
                </a:rPr>
              </a:br>
              <a:r>
                <a:rPr lang="en-US" sz="1400" dirty="0">
                  <a:solidFill>
                    <a:schemeClr val="bg1"/>
                  </a:solidFill>
                </a:rPr>
                <a:t>using feedback loops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D9B1264C-1E35-C949-9C02-F7A6F440A4C1}"/>
              </a:ext>
            </a:extLst>
          </p:cNvPr>
          <p:cNvSpPr txBox="1"/>
          <p:nvPr/>
        </p:nvSpPr>
        <p:spPr>
          <a:xfrm>
            <a:off x="2911526" y="5503723"/>
            <a:ext cx="136892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en-US" sz="1400" dirty="0"/>
              <a:t>SYSTEMS-LEVEL INTEGRATION</a:t>
            </a:r>
            <a:endParaRPr lang="en-US" sz="2000" dirty="0"/>
          </a:p>
        </p:txBody>
      </p: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E8108925-6F6F-EA4D-AD59-7BA0E7857BEE}"/>
              </a:ext>
            </a:extLst>
          </p:cNvPr>
          <p:cNvSpPr txBox="1"/>
          <p:nvPr/>
        </p:nvSpPr>
        <p:spPr>
          <a:xfrm>
            <a:off x="8662970" y="4770637"/>
            <a:ext cx="167372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US" sz="1400" dirty="0"/>
              <a:t>INCREASED DEPTH OF CAPABILITY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760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55ACDF5-3148-B44D-BE30-0A6938E1F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637015" y="2542387"/>
            <a:ext cx="2342591" cy="3141201"/>
          </a:xfrm>
          <a:prstGeom prst="rect">
            <a:avLst/>
          </a:prstGeom>
        </p:spPr>
      </p:pic>
      <p:pic>
        <p:nvPicPr>
          <p:cNvPr id="13" name="Google Shape;312;p46">
            <a:extLst>
              <a:ext uri="{FF2B5EF4-FFF2-40B4-BE49-F238E27FC236}">
                <a16:creationId xmlns="" xmlns:a16="http://schemas.microsoft.com/office/drawing/2014/main" id="{695BD920-9C97-DF4A-ADD2-09FB1F0B82D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6336" t="6929" r="19195" b="10678"/>
          <a:stretch/>
        </p:blipFill>
        <p:spPr>
          <a:xfrm flipH="1">
            <a:off x="6069759" y="3050197"/>
            <a:ext cx="1704673" cy="246243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681369"/>
            <a:ext cx="9811871" cy="51438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/>
              <a:t>Three illustrative use cases:</a:t>
            </a: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9" name="Google Shape;304;p45">
            <a:extLst>
              <a:ext uri="{FF2B5EF4-FFF2-40B4-BE49-F238E27FC236}">
                <a16:creationId xmlns="" xmlns:a16="http://schemas.microsoft.com/office/drawing/2014/main" id="{031841A6-F5C8-0B4E-B894-FF4FB433391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3800" t="6934" r="24050" b="6064"/>
          <a:stretch/>
        </p:blipFill>
        <p:spPr>
          <a:xfrm>
            <a:off x="1629522" y="2661535"/>
            <a:ext cx="2270578" cy="299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0E170C2-C7F6-B54E-875D-4F0B7200B623}"/>
              </a:ext>
            </a:extLst>
          </p:cNvPr>
          <p:cNvGrpSpPr/>
          <p:nvPr/>
        </p:nvGrpSpPr>
        <p:grpSpPr>
          <a:xfrm>
            <a:off x="4284469" y="3160356"/>
            <a:ext cx="2159367" cy="2462439"/>
            <a:chOff x="4547966" y="1219672"/>
            <a:chExt cx="3874817" cy="4418656"/>
          </a:xfrm>
        </p:grpSpPr>
        <p:sp>
          <p:nvSpPr>
            <p:cNvPr id="11" name="Donut 10">
              <a:extLst>
                <a:ext uri="{FF2B5EF4-FFF2-40B4-BE49-F238E27FC236}">
                  <a16:creationId xmlns="" xmlns:a16="http://schemas.microsoft.com/office/drawing/2014/main" id="{FFCA64D7-F09E-8849-9F19-6866C9C1C3A4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Google Shape;320;p47">
              <a:extLst>
                <a:ext uri="{FF2B5EF4-FFF2-40B4-BE49-F238E27FC236}">
                  <a16:creationId xmlns="" xmlns:a16="http://schemas.microsoft.com/office/drawing/2014/main" id="{A8999D80-982D-5249-A574-F2ECA0B42C5B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B1BC484-8D38-FA4F-A591-565D40E70199}"/>
              </a:ext>
            </a:extLst>
          </p:cNvPr>
          <p:cNvSpPr/>
          <p:nvPr/>
        </p:nvSpPr>
        <p:spPr>
          <a:xfrm>
            <a:off x="442595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7403233-5714-9F4C-A12C-4F1D19FDC437}"/>
              </a:ext>
            </a:extLst>
          </p:cNvPr>
          <p:cNvSpPr/>
          <p:nvPr/>
        </p:nvSpPr>
        <p:spPr>
          <a:xfrm>
            <a:off x="807085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948E5B7-1445-C04D-8970-29BE6ABEEB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1988" r="1" b="7311"/>
          <a:stretch/>
        </p:blipFill>
        <p:spPr>
          <a:xfrm>
            <a:off x="950291" y="2408851"/>
            <a:ext cx="2102786" cy="306790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D83451BB-C04D-204A-9C07-4B65DA9AF797}"/>
              </a:ext>
            </a:extLst>
          </p:cNvPr>
          <p:cNvSpPr/>
          <p:nvPr/>
        </p:nvSpPr>
        <p:spPr>
          <a:xfrm>
            <a:off x="774700" y="1257972"/>
            <a:ext cx="3340100" cy="479230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B6625A7-1CD0-3546-9AC7-312D3CE584E2}"/>
              </a:ext>
            </a:extLst>
          </p:cNvPr>
          <p:cNvSpPr/>
          <p:nvPr/>
        </p:nvSpPr>
        <p:spPr>
          <a:xfrm>
            <a:off x="78105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7E43AA5A-D64E-314F-9FE8-EF7A655918FB}"/>
              </a:ext>
            </a:extLst>
          </p:cNvPr>
          <p:cNvSpPr/>
          <p:nvPr/>
        </p:nvSpPr>
        <p:spPr>
          <a:xfrm>
            <a:off x="44234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0F58B837-BAD1-BF47-825C-F3530C551764}"/>
              </a:ext>
            </a:extLst>
          </p:cNvPr>
          <p:cNvSpPr/>
          <p:nvPr/>
        </p:nvSpPr>
        <p:spPr>
          <a:xfrm>
            <a:off x="80810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="" xmlns:a16="http://schemas.microsoft.com/office/drawing/2014/main" id="{B133AB0A-B576-4347-83AD-B118A2979AEE}"/>
              </a:ext>
            </a:extLst>
          </p:cNvPr>
          <p:cNvSpPr txBox="1">
            <a:spLocks/>
          </p:cNvSpPr>
          <p:nvPr/>
        </p:nvSpPr>
        <p:spPr>
          <a:xfrm>
            <a:off x="8978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New to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6813A015-42DA-9F4A-816F-FF3BA8603FA2}"/>
              </a:ext>
            </a:extLst>
          </p:cNvPr>
          <p:cNvSpPr txBox="1">
            <a:spLocks/>
          </p:cNvSpPr>
          <p:nvPr/>
        </p:nvSpPr>
        <p:spPr>
          <a:xfrm>
            <a:off x="45554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Early-stage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C182935C-AD7C-C24E-9B88-3799262F5D65}"/>
              </a:ext>
            </a:extLst>
          </p:cNvPr>
          <p:cNvSpPr txBox="1">
            <a:spLocks/>
          </p:cNvSpPr>
          <p:nvPr/>
        </p:nvSpPr>
        <p:spPr>
          <a:xfrm>
            <a:off x="819784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Mid-stage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55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4;p45">
            <a:extLst>
              <a:ext uri="{FF2B5EF4-FFF2-40B4-BE49-F238E27FC236}">
                <a16:creationId xmlns="" xmlns:a16="http://schemas.microsoft.com/office/drawing/2014/main" id="{BF6F1C9A-0384-AA4B-B12D-F6A0A411659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3800" t="6934" r="24050" b="6064"/>
          <a:stretch/>
        </p:blipFill>
        <p:spPr>
          <a:xfrm>
            <a:off x="506382" y="1533911"/>
            <a:ext cx="4038978" cy="53240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4F676E23-22E8-AE4C-A443-D341C7E6B5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17599" b="7311"/>
          <a:stretch/>
        </p:blipFill>
        <p:spPr>
          <a:xfrm>
            <a:off x="-90906" y="1237403"/>
            <a:ext cx="3067981" cy="532408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75D76A2B-BBC4-D842-ADA5-077C2D2597BF}"/>
              </a:ext>
            </a:extLst>
          </p:cNvPr>
          <p:cNvSpPr/>
          <p:nvPr/>
        </p:nvSpPr>
        <p:spPr>
          <a:xfrm>
            <a:off x="4046690" y="3610325"/>
            <a:ext cx="7540338" cy="764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5B7200B-2B30-F440-A8B5-911B7CF32509}"/>
              </a:ext>
            </a:extLst>
          </p:cNvPr>
          <p:cNvSpPr/>
          <p:nvPr/>
        </p:nvSpPr>
        <p:spPr>
          <a:xfrm>
            <a:off x="4046690" y="4487147"/>
            <a:ext cx="7540338" cy="764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47FB6B8-F394-8542-80B6-E21906FC0554}"/>
              </a:ext>
            </a:extLst>
          </p:cNvPr>
          <p:cNvSpPr/>
          <p:nvPr/>
        </p:nvSpPr>
        <p:spPr>
          <a:xfrm>
            <a:off x="4046690" y="5350717"/>
            <a:ext cx="7540338" cy="7640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1B6870A4-6CD6-CC4F-AD2A-419C9D386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280" y="681370"/>
            <a:ext cx="7680960" cy="215956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New to research assessment reform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Still defining goals of research assessment reform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Reform has some strong supporters, but others are skeptical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Concerns about the risks (real and perceived) of new processes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0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="" xmlns:a16="http://schemas.microsoft.com/office/drawing/2014/main" id="{FFD03F20-B7B6-D040-BBB9-ADDA65FF267E}"/>
              </a:ext>
            </a:extLst>
          </p:cNvPr>
          <p:cNvSpPr txBox="1">
            <a:spLocks/>
          </p:cNvSpPr>
          <p:nvPr/>
        </p:nvSpPr>
        <p:spPr>
          <a:xfrm>
            <a:off x="4145280" y="3143625"/>
            <a:ext cx="7441748" cy="274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Potential strategies: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Use SPACE as a guide to </a:t>
            </a:r>
            <a:r>
              <a:rPr lang="en-US" sz="2000" b="1" dirty="0">
                <a:solidFill>
                  <a:schemeClr val="bg1"/>
                </a:solidFill>
              </a:rPr>
              <a:t>align values and define goals of research assessment reform </a:t>
            </a:r>
            <a:r>
              <a:rPr lang="en-US" sz="2000" dirty="0">
                <a:solidFill>
                  <a:schemeClr val="bg1"/>
                </a:solidFill>
              </a:rPr>
              <a:t>(Standards for scholarship)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Clarify </a:t>
            </a:r>
            <a:r>
              <a:rPr lang="en-US" sz="2000" b="1" dirty="0">
                <a:solidFill>
                  <a:schemeClr val="bg1"/>
                </a:solidFill>
              </a:rPr>
              <a:t>first steps and “order of operations” </a:t>
            </a:r>
            <a:r>
              <a:rPr lang="en-US" sz="2000" dirty="0">
                <a:solidFill>
                  <a:schemeClr val="bg1"/>
                </a:solidFill>
              </a:rPr>
              <a:t>to start discussions and identify initial, low-risk goals (Standards for scholarship)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Investigate how processes might be </a:t>
            </a:r>
            <a:r>
              <a:rPr lang="en-US" sz="2000" b="1" dirty="0">
                <a:solidFill>
                  <a:schemeClr val="bg1"/>
                </a:solidFill>
              </a:rPr>
              <a:t>reinforcing decision-making biases </a:t>
            </a:r>
            <a:r>
              <a:rPr lang="en-US" sz="2000" dirty="0">
                <a:solidFill>
                  <a:schemeClr val="bg1"/>
                </a:solidFill>
              </a:rPr>
              <a:t>that slow down reform (Process mechanics and policies)</a:t>
            </a:r>
            <a:endParaRPr lang="en-US" sz="22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905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12;p46">
            <a:extLst>
              <a:ext uri="{FF2B5EF4-FFF2-40B4-BE49-F238E27FC236}">
                <a16:creationId xmlns="" xmlns:a16="http://schemas.microsoft.com/office/drawing/2014/main" id="{B49760F8-395C-7C49-B05C-8AC27CC613B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21723" t="6929" r="19195" b="10678"/>
          <a:stretch/>
        </p:blipFill>
        <p:spPr>
          <a:xfrm>
            <a:off x="234514" y="2305147"/>
            <a:ext cx="3910766" cy="42519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86C3173-41FC-8341-A6F4-E36A77F863E5}"/>
              </a:ext>
            </a:extLst>
          </p:cNvPr>
          <p:cNvGrpSpPr/>
          <p:nvPr/>
        </p:nvGrpSpPr>
        <p:grpSpPr>
          <a:xfrm>
            <a:off x="-1231539" y="2549541"/>
            <a:ext cx="3728631" cy="4251953"/>
            <a:chOff x="4547966" y="1219672"/>
            <a:chExt cx="3874817" cy="4418656"/>
          </a:xfrm>
        </p:grpSpPr>
        <p:sp>
          <p:nvSpPr>
            <p:cNvPr id="8" name="Donut 7">
              <a:extLst>
                <a:ext uri="{FF2B5EF4-FFF2-40B4-BE49-F238E27FC236}">
                  <a16:creationId xmlns="" xmlns:a16="http://schemas.microsoft.com/office/drawing/2014/main" id="{4D6EE3D8-D176-9D42-9D35-F2F9DFB48E09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9" name="Google Shape;320;p47">
              <a:extLst>
                <a:ext uri="{FF2B5EF4-FFF2-40B4-BE49-F238E27FC236}">
                  <a16:creationId xmlns="" xmlns:a16="http://schemas.microsoft.com/office/drawing/2014/main" id="{A9BD9F79-A238-D442-BA1C-88C49A6BF1F9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4F735DD-8397-594C-9653-3F414AB1E92A}"/>
              </a:ext>
            </a:extLst>
          </p:cNvPr>
          <p:cNvSpPr/>
          <p:nvPr/>
        </p:nvSpPr>
        <p:spPr>
          <a:xfrm>
            <a:off x="4046690" y="3610325"/>
            <a:ext cx="7540338" cy="7640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B1989D75-6D46-BA48-825C-060E9DF293F5}"/>
              </a:ext>
            </a:extLst>
          </p:cNvPr>
          <p:cNvSpPr/>
          <p:nvPr/>
        </p:nvSpPr>
        <p:spPr>
          <a:xfrm>
            <a:off x="4046690" y="4487147"/>
            <a:ext cx="7540338" cy="7640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1483E8D-735A-554A-AB90-4FF6A5335753}"/>
              </a:ext>
            </a:extLst>
          </p:cNvPr>
          <p:cNvSpPr/>
          <p:nvPr/>
        </p:nvSpPr>
        <p:spPr>
          <a:xfrm>
            <a:off x="4046690" y="5350717"/>
            <a:ext cx="7540338" cy="764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11D39063-E8B4-1644-826B-F3C0DC0EA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280" y="681369"/>
            <a:ext cx="7441748" cy="22013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Early-stage research assessment reform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Isolated research reforms or interventions have been adopted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Intervention success may be as much due to luck (good timing, strong advocates, willing participants) than to a reliable set of processes and policies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="" xmlns:a16="http://schemas.microsoft.com/office/drawing/2014/main" id="{9CCE93CF-14BE-BA46-B6AB-B92FA3F7606C}"/>
              </a:ext>
            </a:extLst>
          </p:cNvPr>
          <p:cNvSpPr txBox="1">
            <a:spLocks/>
          </p:cNvSpPr>
          <p:nvPr/>
        </p:nvSpPr>
        <p:spPr>
          <a:xfrm>
            <a:off x="4145280" y="3143625"/>
            <a:ext cx="7299960" cy="274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Potential strategies: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Consider where </a:t>
            </a:r>
            <a:r>
              <a:rPr lang="en-US" sz="2000" b="1" dirty="0">
                <a:solidFill>
                  <a:schemeClr val="bg1"/>
                </a:solidFill>
              </a:rPr>
              <a:t>individual efforts </a:t>
            </a:r>
            <a:r>
              <a:rPr lang="en-US" sz="2000" dirty="0">
                <a:solidFill>
                  <a:schemeClr val="bg1"/>
                </a:solidFill>
              </a:rPr>
              <a:t>might highlight shared assumptions or practices (Standards for Scholarship)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Set baselines and monitor efforts to make it easier to </a:t>
            </a:r>
            <a:r>
              <a:rPr lang="en-US" sz="2000" b="1" dirty="0">
                <a:solidFill>
                  <a:schemeClr val="bg1"/>
                </a:solidFill>
              </a:rPr>
              <a:t>identify institutional strengths and barriers </a:t>
            </a:r>
            <a:r>
              <a:rPr lang="en-US" sz="2000" dirty="0">
                <a:solidFill>
                  <a:schemeClr val="bg1"/>
                </a:solidFill>
              </a:rPr>
              <a:t>(Accountability)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dirty="0">
                <a:solidFill>
                  <a:schemeClr val="bg1"/>
                </a:solidFill>
              </a:rPr>
              <a:t>Engage stakeholders by </a:t>
            </a:r>
            <a:r>
              <a:rPr lang="en-US" sz="2000" b="1" dirty="0">
                <a:solidFill>
                  <a:schemeClr val="bg1"/>
                </a:solidFill>
              </a:rPr>
              <a:t>aligning their interests with specific research assessment reform activities </a:t>
            </a:r>
            <a:r>
              <a:rPr lang="en-US" sz="2000" dirty="0">
                <a:solidFill>
                  <a:schemeClr val="bg1"/>
                </a:solidFill>
              </a:rPr>
              <a:t>(Culture within institutions)</a:t>
            </a:r>
          </a:p>
        </p:txBody>
      </p:sp>
    </p:spTree>
    <p:extLst>
      <p:ext uri="{BB962C8B-B14F-4D97-AF65-F5344CB8AC3E}">
        <p14:creationId xmlns:p14="http://schemas.microsoft.com/office/powerpoint/2010/main" val="2068476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A2E76D6A-2D52-5C47-BDDF-52F94DF7A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7428"/>
            <a:ext cx="4183059" cy="56091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7C237CF4-514E-AC42-8AE1-20C530084C34}"/>
              </a:ext>
            </a:extLst>
          </p:cNvPr>
          <p:cNvSpPr/>
          <p:nvPr/>
        </p:nvSpPr>
        <p:spPr>
          <a:xfrm>
            <a:off x="4046690" y="3610325"/>
            <a:ext cx="7540338" cy="7640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F687219-1E5A-EE4C-B065-58939D749AB2}"/>
              </a:ext>
            </a:extLst>
          </p:cNvPr>
          <p:cNvSpPr/>
          <p:nvPr/>
        </p:nvSpPr>
        <p:spPr>
          <a:xfrm>
            <a:off x="4046690" y="4487147"/>
            <a:ext cx="7540338" cy="764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E44C4E34-B485-E846-92F9-141CC6166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5280" y="681369"/>
            <a:ext cx="7037070" cy="234695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Mid-stage research assessment reform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Demonstrated success of several interventions across the institution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/>
              <a:t>Interest in scaling, measuring, and refining research assessment processes to make them more predictable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4C047612-29E7-6943-94C3-AD92E76DD8D4}"/>
              </a:ext>
            </a:extLst>
          </p:cNvPr>
          <p:cNvSpPr/>
          <p:nvPr/>
        </p:nvSpPr>
        <p:spPr>
          <a:xfrm>
            <a:off x="4046690" y="5350717"/>
            <a:ext cx="7540338" cy="7640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="" xmlns:a16="http://schemas.microsoft.com/office/drawing/2014/main" id="{102EEC4B-44DF-E648-8A92-CE9471E245C5}"/>
              </a:ext>
            </a:extLst>
          </p:cNvPr>
          <p:cNvSpPr txBox="1">
            <a:spLocks/>
          </p:cNvSpPr>
          <p:nvPr/>
        </p:nvSpPr>
        <p:spPr>
          <a:xfrm>
            <a:off x="4145280" y="3143625"/>
            <a:ext cx="7299960" cy="27476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Potential strategies: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b="1" dirty="0">
                <a:solidFill>
                  <a:schemeClr val="bg1"/>
                </a:solidFill>
              </a:rPr>
              <a:t>Invest in people, time, and effort </a:t>
            </a:r>
            <a:r>
              <a:rPr lang="en-US" sz="2000" dirty="0">
                <a:solidFill>
                  <a:schemeClr val="bg1"/>
                </a:solidFill>
              </a:rPr>
              <a:t>to ensure reform efforts receive necessary support and attention (Accountability)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b="1" dirty="0">
                <a:solidFill>
                  <a:schemeClr val="bg1"/>
                </a:solidFill>
              </a:rPr>
              <a:t>Continually align values </a:t>
            </a:r>
            <a:r>
              <a:rPr lang="en-US" sz="2000" dirty="0">
                <a:solidFill>
                  <a:schemeClr val="bg1"/>
                </a:solidFill>
              </a:rPr>
              <a:t>on reform efforts, up and down the organization (Culture within institutions)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</a:pPr>
            <a:r>
              <a:rPr lang="en-US" sz="2000" b="1" dirty="0">
                <a:solidFill>
                  <a:schemeClr val="bg1"/>
                </a:solidFill>
              </a:rPr>
              <a:t>Retrospectively examine reform efforts </a:t>
            </a:r>
            <a:r>
              <a:rPr lang="en-US" sz="2000" dirty="0">
                <a:solidFill>
                  <a:schemeClr val="bg1"/>
                </a:solidFill>
              </a:rPr>
              <a:t>to identify what worked well, and why (Evaluative and iterative feedback)</a:t>
            </a:r>
          </a:p>
        </p:txBody>
      </p:sp>
    </p:spTree>
    <p:extLst>
      <p:ext uri="{BB962C8B-B14F-4D97-AF65-F5344CB8AC3E}">
        <p14:creationId xmlns:p14="http://schemas.microsoft.com/office/powerpoint/2010/main" val="320227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C55ACDF5-3148-B44D-BE30-0A6938E1F4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735619" y="2118359"/>
            <a:ext cx="2342591" cy="3141201"/>
          </a:xfrm>
          <a:prstGeom prst="rect">
            <a:avLst/>
          </a:prstGeom>
        </p:spPr>
      </p:pic>
      <p:pic>
        <p:nvPicPr>
          <p:cNvPr id="13" name="Google Shape;312;p46">
            <a:extLst>
              <a:ext uri="{FF2B5EF4-FFF2-40B4-BE49-F238E27FC236}">
                <a16:creationId xmlns="" xmlns:a16="http://schemas.microsoft.com/office/drawing/2014/main" id="{695BD920-9C97-DF4A-ADD2-09FB1F0B82D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36336" t="6929" r="19195" b="10678"/>
          <a:stretch/>
        </p:blipFill>
        <p:spPr>
          <a:xfrm flipH="1">
            <a:off x="6069759" y="2280958"/>
            <a:ext cx="1704673" cy="246243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681369"/>
            <a:ext cx="9811871" cy="51438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/>
              <a:t>Three illustrative use cases:</a:t>
            </a: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9" name="Google Shape;304;p45">
            <a:extLst>
              <a:ext uri="{FF2B5EF4-FFF2-40B4-BE49-F238E27FC236}">
                <a16:creationId xmlns="" xmlns:a16="http://schemas.microsoft.com/office/drawing/2014/main" id="{031841A6-F5C8-0B4E-B894-FF4FB4333917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23800" t="6934" r="24050" b="6064"/>
          <a:stretch/>
        </p:blipFill>
        <p:spPr>
          <a:xfrm>
            <a:off x="1603632" y="2237507"/>
            <a:ext cx="2270578" cy="29930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70E170C2-C7F6-B54E-875D-4F0B7200B623}"/>
              </a:ext>
            </a:extLst>
          </p:cNvPr>
          <p:cNvGrpSpPr/>
          <p:nvPr/>
        </p:nvGrpSpPr>
        <p:grpSpPr>
          <a:xfrm>
            <a:off x="4284469" y="2391117"/>
            <a:ext cx="2159367" cy="2462439"/>
            <a:chOff x="4547966" y="1219672"/>
            <a:chExt cx="3874817" cy="4418656"/>
          </a:xfrm>
        </p:grpSpPr>
        <p:sp>
          <p:nvSpPr>
            <p:cNvPr id="11" name="Donut 10">
              <a:extLst>
                <a:ext uri="{FF2B5EF4-FFF2-40B4-BE49-F238E27FC236}">
                  <a16:creationId xmlns="" xmlns:a16="http://schemas.microsoft.com/office/drawing/2014/main" id="{FFCA64D7-F09E-8849-9F19-6866C9C1C3A4}"/>
                </a:ext>
              </a:extLst>
            </p:cNvPr>
            <p:cNvSpPr/>
            <p:nvPr/>
          </p:nvSpPr>
          <p:spPr>
            <a:xfrm>
              <a:off x="4890750" y="3528811"/>
              <a:ext cx="1857778" cy="1857778"/>
            </a:xfrm>
            <a:prstGeom prst="donut">
              <a:avLst>
                <a:gd name="adj" fmla="val 8887"/>
              </a:avLst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Google Shape;320;p47">
              <a:extLst>
                <a:ext uri="{FF2B5EF4-FFF2-40B4-BE49-F238E27FC236}">
                  <a16:creationId xmlns="" xmlns:a16="http://schemas.microsoft.com/office/drawing/2014/main" id="{A8999D80-982D-5249-A574-F2ECA0B42C5B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2162" b="83108" l="25207" r="74105">
                          <a14:foregroundMark x1="47107" y1="12331" x2="47107" y2="12331"/>
                          <a14:foregroundMark x1="56061" y1="79561" x2="56061" y2="79561"/>
                          <a14:foregroundMark x1="56061" y1="79561" x2="56061" y2="79561"/>
                          <a14:foregroundMark x1="57851" y1="80068" x2="57851" y2="80068"/>
                          <a14:foregroundMark x1="56198" y1="79223" x2="56198" y2="79223"/>
                          <a14:foregroundMark x1="56198" y1="79223" x2="56198" y2="79223"/>
                          <a14:foregroundMark x1="56198" y1="79223" x2="56198" y2="79223"/>
                          <a14:foregroundMark x1="53994" y1="76689" x2="61433" y2="82095"/>
                          <a14:foregroundMark x1="61433" y1="82095" x2="54408" y2="77027"/>
                          <a14:foregroundMark x1="67355" y1="77027" x2="66667" y2="77027"/>
                          <a14:foregroundMark x1="67218" y1="77872" x2="74931" y2="82095"/>
                          <a14:foregroundMark x1="74931" y1="82095" x2="66253" y2="83108"/>
                          <a14:foregroundMark x1="66253" y1="83108" x2="66942" y2="78041"/>
                        </a14:backgroundRemoval>
                      </a14:imgEffect>
                    </a14:imgLayer>
                  </a14:imgProps>
                </a:ext>
              </a:extLst>
            </a:blip>
            <a:srcRect l="19232" t="5684" r="19732" b="8962"/>
            <a:stretch/>
          </p:blipFill>
          <p:spPr>
            <a:xfrm>
              <a:off x="4547966" y="1219672"/>
              <a:ext cx="3874817" cy="441865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8948E5B7-1445-C04D-8970-29BE6ABEEB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18" b="91687" l="9480" r="89963">
                        <a14:foregroundMark x1="55762" y1="20241" x2="60223" y2="36145"/>
                        <a14:foregroundMark x1="60223" y1="36145" x2="56506" y2="21807"/>
                        <a14:foregroundMark x1="56506" y1="21807" x2="58550" y2="25060"/>
                        <a14:foregroundMark x1="72119" y1="90241" x2="81413" y2="90602"/>
                        <a14:foregroundMark x1="80855" y1="90964" x2="80112" y2="90241"/>
                        <a14:foregroundMark x1="11524" y1="78916" x2="12825" y2="79759"/>
                        <a14:foregroundMark x1="13383" y1="80843" x2="13383" y2="80843"/>
                        <a14:foregroundMark x1="12825" y1="81205" x2="13383" y2="83494"/>
                        <a14:foregroundMark x1="13197" y1="81687" x2="15056" y2="83735"/>
                        <a14:foregroundMark x1="15392" y1="85079" x2="15799" y2="85422"/>
                        <a14:foregroundMark x1="13941" y1="83855" x2="15365" y2="85056"/>
                        <a14:foregroundMark x1="15613" y1="83976" x2="17844" y2="86988"/>
                        <a14:foregroundMark x1="16914" y1="86988" x2="18401" y2="87952"/>
                        <a14:foregroundMark x1="79182" y1="91325" x2="84944" y2="91325"/>
                        <a14:foregroundMark x1="81413" y1="91084" x2="86617" y2="91325"/>
                        <a14:foregroundMark x1="85316" y1="91687" x2="87918" y2="91687"/>
                        <a14:foregroundMark x1="18959" y1="88313" x2="18959" y2="88313"/>
                        <a14:foregroundMark x1="58364" y1="9518" x2="67100" y2="9880"/>
                        <a14:backgroundMark x1="13197" y1="87952" x2="14312" y2="86867"/>
                      </a14:backgroundRemoval>
                    </a14:imgEffect>
                  </a14:imgLayer>
                </a14:imgProps>
              </a:ext>
            </a:extLst>
          </a:blip>
          <a:srcRect l="753" b="7311"/>
          <a:stretch/>
        </p:blipFill>
        <p:spPr>
          <a:xfrm>
            <a:off x="897889" y="1984823"/>
            <a:ext cx="2129298" cy="306790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B6625A7-1CD0-3546-9AC7-312D3CE584E2}"/>
              </a:ext>
            </a:extLst>
          </p:cNvPr>
          <p:cNvSpPr/>
          <p:nvPr/>
        </p:nvSpPr>
        <p:spPr>
          <a:xfrm>
            <a:off x="78105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7E43AA5A-D64E-314F-9FE8-EF7A655918FB}"/>
              </a:ext>
            </a:extLst>
          </p:cNvPr>
          <p:cNvSpPr/>
          <p:nvPr/>
        </p:nvSpPr>
        <p:spPr>
          <a:xfrm>
            <a:off x="44234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0F58B837-BAD1-BF47-825C-F3530C551764}"/>
              </a:ext>
            </a:extLst>
          </p:cNvPr>
          <p:cNvSpPr/>
          <p:nvPr/>
        </p:nvSpPr>
        <p:spPr>
          <a:xfrm>
            <a:off x="8081010" y="1257972"/>
            <a:ext cx="3333750" cy="78418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="" xmlns:a16="http://schemas.microsoft.com/office/drawing/2014/main" id="{B133AB0A-B576-4347-83AD-B118A2979AEE}"/>
              </a:ext>
            </a:extLst>
          </p:cNvPr>
          <p:cNvSpPr txBox="1">
            <a:spLocks/>
          </p:cNvSpPr>
          <p:nvPr/>
        </p:nvSpPr>
        <p:spPr>
          <a:xfrm>
            <a:off x="8978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New to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6813A015-42DA-9F4A-816F-FF3BA8603FA2}"/>
              </a:ext>
            </a:extLst>
          </p:cNvPr>
          <p:cNvSpPr txBox="1">
            <a:spLocks/>
          </p:cNvSpPr>
          <p:nvPr/>
        </p:nvSpPr>
        <p:spPr>
          <a:xfrm>
            <a:off x="455548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Early-stage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="" xmlns:a16="http://schemas.microsoft.com/office/drawing/2014/main" id="{C182935C-AD7C-C24E-9B88-3799262F5D65}"/>
              </a:ext>
            </a:extLst>
          </p:cNvPr>
          <p:cNvSpPr txBox="1">
            <a:spLocks/>
          </p:cNvSpPr>
          <p:nvPr/>
        </p:nvSpPr>
        <p:spPr>
          <a:xfrm>
            <a:off x="8197849" y="1336689"/>
            <a:ext cx="3093721" cy="5143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b="1" dirty="0">
                <a:solidFill>
                  <a:schemeClr val="bg1"/>
                </a:solidFill>
              </a:rPr>
              <a:t>Mid-stage </a:t>
            </a:r>
            <a:r>
              <a:rPr lang="en-US" sz="2000" dirty="0">
                <a:solidFill>
                  <a:schemeClr val="bg1"/>
                </a:solidFill>
              </a:rPr>
              <a:t>research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assessment reform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5" name="Google Shape;88;p18" descr="Table&#10;&#10;Description automatically generated">
            <a:extLst>
              <a:ext uri="{FF2B5EF4-FFF2-40B4-BE49-F238E27FC236}">
                <a16:creationId xmlns="" xmlns:a16="http://schemas.microsoft.com/office/drawing/2014/main" id="{6E4D5EEA-9556-924B-A0BF-6001705946A5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812097" y="3866533"/>
            <a:ext cx="3280694" cy="252983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8D2A6EF-C1A1-9544-A0E2-CD3180900D7E}"/>
              </a:ext>
            </a:extLst>
          </p:cNvPr>
          <p:cNvGrpSpPr/>
          <p:nvPr/>
        </p:nvGrpSpPr>
        <p:grpSpPr>
          <a:xfrm>
            <a:off x="4453885" y="3859925"/>
            <a:ext cx="3280693" cy="2529831"/>
            <a:chOff x="4849480" y="4684056"/>
            <a:chExt cx="2454032" cy="1892370"/>
          </a:xfrm>
        </p:grpSpPr>
        <p:pic>
          <p:nvPicPr>
            <p:cNvPr id="26" name="Google Shape;88;p18" descr="Table&#10;&#10;Description automatically generated">
              <a:extLst>
                <a:ext uri="{FF2B5EF4-FFF2-40B4-BE49-F238E27FC236}">
                  <a16:creationId xmlns="" xmlns:a16="http://schemas.microsoft.com/office/drawing/2014/main" id="{5F2DEA40-6662-2945-A28A-180A611230DD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4849480" y="4684056"/>
              <a:ext cx="2454032" cy="189237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7" name="Google Shape;87;p18" descr="Table&#10;&#10;Description automatically generated">
              <a:extLst>
                <a:ext uri="{FF2B5EF4-FFF2-40B4-BE49-F238E27FC236}">
                  <a16:creationId xmlns="" xmlns:a16="http://schemas.microsoft.com/office/drawing/2014/main" id="{601AC45E-70A7-D74B-8F50-A23D947F5524}"/>
                </a:ext>
              </a:extLst>
            </p:cNvPr>
            <p:cNvPicPr preferRelativeResize="0"/>
            <p:nvPr/>
          </p:nvPicPr>
          <p:blipFill rotWithShape="1">
            <a:blip r:embed="rId11">
              <a:alphaModFix/>
            </a:blip>
            <a:srcRect t="5558" r="6083" b="1870"/>
            <a:stretch/>
          </p:blipFill>
          <p:spPr>
            <a:xfrm>
              <a:off x="4895780" y="4862682"/>
              <a:ext cx="2304745" cy="1679796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21409364-40DF-9D47-B950-25B4D36EA8C3}"/>
              </a:ext>
            </a:extLst>
          </p:cNvPr>
          <p:cNvGrpSpPr/>
          <p:nvPr/>
        </p:nvGrpSpPr>
        <p:grpSpPr>
          <a:xfrm>
            <a:off x="8102885" y="3870535"/>
            <a:ext cx="3292258" cy="2538749"/>
            <a:chOff x="8531121" y="4664186"/>
            <a:chExt cx="2454032" cy="1892370"/>
          </a:xfrm>
        </p:grpSpPr>
        <p:pic>
          <p:nvPicPr>
            <p:cNvPr id="28" name="Google Shape;88;p18" descr="Table&#10;&#10;Description automatically generated">
              <a:extLst>
                <a:ext uri="{FF2B5EF4-FFF2-40B4-BE49-F238E27FC236}">
                  <a16:creationId xmlns="" xmlns:a16="http://schemas.microsoft.com/office/drawing/2014/main" id="{B91FA29A-9BC5-3647-BAD8-389D8993DBBA}"/>
                </a:ext>
              </a:extLst>
            </p:cNvPr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8531121" y="4664186"/>
              <a:ext cx="2454032" cy="189237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</p:pic>
        <p:pic>
          <p:nvPicPr>
            <p:cNvPr id="29" name="Google Shape;86;p18" descr="Table&#10;&#10;Description automatically generated">
              <a:extLst>
                <a:ext uri="{FF2B5EF4-FFF2-40B4-BE49-F238E27FC236}">
                  <a16:creationId xmlns="" xmlns:a16="http://schemas.microsoft.com/office/drawing/2014/main" id="{4095C092-06B9-3949-A412-8D71E2F49280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t="3844" b="1899"/>
            <a:stretch/>
          </p:blipFill>
          <p:spPr>
            <a:xfrm>
              <a:off x="8554271" y="4856526"/>
              <a:ext cx="2402185" cy="16859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B1BC484-8D38-FA4F-A591-565D40E70199}"/>
              </a:ext>
            </a:extLst>
          </p:cNvPr>
          <p:cNvSpPr/>
          <p:nvPr/>
        </p:nvSpPr>
        <p:spPr>
          <a:xfrm>
            <a:off x="442595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7403233-5714-9F4C-A12C-4F1D19FDC437}"/>
              </a:ext>
            </a:extLst>
          </p:cNvPr>
          <p:cNvSpPr/>
          <p:nvPr/>
        </p:nvSpPr>
        <p:spPr>
          <a:xfrm>
            <a:off x="807085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D83451BB-C04D-204A-9C07-4B65DA9AF797}"/>
              </a:ext>
            </a:extLst>
          </p:cNvPr>
          <p:cNvSpPr/>
          <p:nvPr/>
        </p:nvSpPr>
        <p:spPr>
          <a:xfrm>
            <a:off x="774700" y="1257972"/>
            <a:ext cx="3340100" cy="51513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141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44" y="685801"/>
            <a:ext cx="7495086" cy="572844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/>
              <a:t>Principles of use about </a:t>
            </a:r>
            <a:r>
              <a:rPr lang="en-US" b="1" dirty="0"/>
              <a:t>the rubric structure</a:t>
            </a:r>
            <a:r>
              <a:rPr lang="en-US" dirty="0"/>
              <a:t>: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Not intended to do it all — think of it as </a:t>
            </a:r>
            <a:r>
              <a:rPr lang="en-US" sz="2200" i="1" dirty="0"/>
              <a:t>part of a toolkit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Useful for </a:t>
            </a:r>
            <a:r>
              <a:rPr lang="en-US" sz="2200" i="1" dirty="0"/>
              <a:t>providing a starting point </a:t>
            </a:r>
            <a:r>
              <a:rPr lang="en-US" sz="2200" dirty="0"/>
              <a:t>when you’re not sure where to start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Systematic approach forces </a:t>
            </a:r>
            <a:r>
              <a:rPr lang="en-US" sz="2200" i="1" dirty="0"/>
              <a:t>big picture reflection about building capabilities </a:t>
            </a:r>
            <a:r>
              <a:rPr lang="en-US" sz="2200" dirty="0"/>
              <a:t>and creating alignment rather than jumping straight to action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There is </a:t>
            </a:r>
            <a:r>
              <a:rPr lang="en-US" sz="2200" i="1" dirty="0"/>
              <a:t>no “right” answer or way to use it</a:t>
            </a:r>
            <a:r>
              <a:rPr lang="en-US" sz="2200" dirty="0"/>
              <a:t>! What good looks like will depend on the nature of institutions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BB3302AC-926A-5F45-9B1E-829FDA02F9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949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681369"/>
            <a:ext cx="8623301" cy="498791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dirty="0"/>
              <a:t>Principles of use about the </a:t>
            </a:r>
            <a:r>
              <a:rPr lang="en-US" b="1" dirty="0"/>
              <a:t>process of using the rubric</a:t>
            </a:r>
            <a:r>
              <a:rPr lang="en-US" dirty="0"/>
              <a:t>:</a:t>
            </a:r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Reinforced the </a:t>
            </a:r>
            <a:r>
              <a:rPr lang="en-US" sz="2200" i="1" dirty="0"/>
              <a:t>importance of inclusion </a:t>
            </a:r>
            <a:r>
              <a:rPr lang="en-US" sz="2200" dirty="0"/>
              <a:t>in assessment reform conversations: Who should be in the room? Whose voices get left out?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Using in a </a:t>
            </a:r>
            <a:r>
              <a:rPr lang="en-US" sz="2200" i="1" dirty="0"/>
              <a:t>group setting with diverse representation </a:t>
            </a:r>
            <a:r>
              <a:rPr lang="en-US" sz="2200" dirty="0"/>
              <a:t>can help surface important issues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The </a:t>
            </a:r>
            <a:r>
              <a:rPr lang="en-US" sz="2200" i="1" dirty="0"/>
              <a:t>process of reform is never over</a:t>
            </a:r>
            <a:r>
              <a:rPr lang="en-US" sz="2200" dirty="0"/>
              <a:t>… realigning on the basics is as important for later-stage institutions as early-stage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Breaking a big systems challenge into manageable parts helps with </a:t>
            </a:r>
            <a:r>
              <a:rPr lang="en-US" sz="2200" i="1" dirty="0"/>
              <a:t>finding potential allies and advocates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</a:pPr>
            <a:r>
              <a:rPr lang="en-US" sz="2200" dirty="0"/>
              <a:t>It can be </a:t>
            </a:r>
            <a:r>
              <a:rPr lang="en-US" sz="2200" i="1" dirty="0"/>
              <a:t>used in multiple ways </a:t>
            </a:r>
            <a:r>
              <a:rPr lang="en-US" sz="2200" dirty="0"/>
              <a:t>(e.g., as a communication tool; to identify leverage points; to contribute to strategic vision)</a:t>
            </a:r>
          </a:p>
          <a:p>
            <a:pPr marL="0" indent="0">
              <a:spcBef>
                <a:spcPts val="0"/>
              </a:spcBef>
              <a:spcAft>
                <a:spcPts val="900"/>
              </a:spcAft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2369B81-ADF9-C541-9792-2387689366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339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1369"/>
            <a:ext cx="9662160" cy="522591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In breakout sessions</a:t>
            </a:r>
            <a:r>
              <a:rPr lang="en-US" dirty="0"/>
              <a:t>, discuss as a group: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="" xmlns:a16="http://schemas.microsoft.com/office/drawing/2014/main" id="{750B7D03-4183-CD44-A073-A5C9E9D28710}"/>
              </a:ext>
            </a:extLst>
          </p:cNvPr>
          <p:cNvSpPr txBox="1">
            <a:spLocks/>
          </p:cNvSpPr>
          <p:nvPr/>
        </p:nvSpPr>
        <p:spPr>
          <a:xfrm>
            <a:off x="609600" y="1656729"/>
            <a:ext cx="5013960" cy="399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1500"/>
              </a:spcAft>
              <a:buFont typeface="Arial" panose="020B0604020202020204" pitchFamily="34" charset="0"/>
              <a:buNone/>
            </a:pPr>
            <a:r>
              <a:rPr lang="en-US" sz="2400" b="1" dirty="0"/>
              <a:t>Current state and readiness: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How would you describe your </a:t>
            </a:r>
            <a:r>
              <a:rPr lang="en-US" sz="2400" b="1" dirty="0"/>
              <a:t>institutional appetite and readiness </a:t>
            </a:r>
            <a:r>
              <a:rPr lang="en-US" sz="2400" dirty="0"/>
              <a:t>for research assessment reform?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What the </a:t>
            </a:r>
            <a:r>
              <a:rPr lang="en-US" sz="2400" b="1" dirty="0"/>
              <a:t>biggest barriers </a:t>
            </a:r>
            <a:r>
              <a:rPr lang="en-US" sz="2400" dirty="0"/>
              <a:t>to building assessment reform capabilities? What institutional </a:t>
            </a:r>
            <a:r>
              <a:rPr lang="en-US" sz="2400" b="1" dirty="0"/>
              <a:t>strengths</a:t>
            </a:r>
            <a:r>
              <a:rPr lang="en-US" sz="2400" dirty="0"/>
              <a:t> might you build on?</a:t>
            </a:r>
            <a:endParaRPr lang="en-US" sz="32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70F2484F-5FA2-EB4F-9CC2-1989B4D73DB7}"/>
              </a:ext>
            </a:extLst>
          </p:cNvPr>
          <p:cNvSpPr txBox="1">
            <a:spLocks/>
          </p:cNvSpPr>
          <p:nvPr/>
        </p:nvSpPr>
        <p:spPr>
          <a:xfrm>
            <a:off x="6237137" y="1656729"/>
            <a:ext cx="4795172" cy="3997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sz="2400" b="1" dirty="0"/>
              <a:t>Taking action: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What new reform efforts or goals do you think will have the </a:t>
            </a:r>
            <a:r>
              <a:rPr lang="en-US" sz="2400" b="1" dirty="0"/>
              <a:t>strongest impact or urgency</a:t>
            </a:r>
            <a:r>
              <a:rPr lang="en-US" sz="2400" dirty="0"/>
              <a:t>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/>
              <a:t>What are </a:t>
            </a:r>
            <a:r>
              <a:rPr lang="en-US" sz="2400" b="1" dirty="0"/>
              <a:t>concrete, small, and achievable next steps you might take </a:t>
            </a:r>
            <a:r>
              <a:rPr lang="en-US" sz="2400" dirty="0"/>
              <a:t>(e.g., who needs to be involved; where are ideas already present and ready to test)?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9415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71;p16"/>
          <p:cNvSpPr txBox="1"/>
          <p:nvPr/>
        </p:nvSpPr>
        <p:spPr>
          <a:xfrm>
            <a:off x="889167" y="663100"/>
            <a:ext cx="8801200" cy="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b="1" dirty="0"/>
              <a:t>Participation Guidelines</a:t>
            </a:r>
            <a:endParaRPr sz="2400" dirty="0"/>
          </a:p>
        </p:txBody>
      </p:sp>
      <p:sp>
        <p:nvSpPr>
          <p:cNvPr id="9" name="Google Shape;72;p16"/>
          <p:cNvSpPr txBox="1"/>
          <p:nvPr/>
        </p:nvSpPr>
        <p:spPr>
          <a:xfrm>
            <a:off x="718479" y="1598543"/>
            <a:ext cx="9580713" cy="449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177796">
              <a:lnSpc>
                <a:spcPct val="115000"/>
              </a:lnSpc>
              <a:buClr>
                <a:schemeClr val="dk1"/>
              </a:buClr>
              <a:buSzPts val="1500"/>
            </a:pPr>
            <a:r>
              <a:rPr lang="en-US" sz="2400" i="1" dirty="0" smtClean="0">
                <a:solidFill>
                  <a:schemeClr val="dk1"/>
                </a:solidFill>
              </a:rPr>
              <a:t>Please fill this slide in with the community conduct rules or guidelines that are appropriate for your organization and context.</a:t>
            </a:r>
            <a:endParaRPr lang="en-US" sz="2400" i="1" dirty="0">
              <a:solidFill>
                <a:schemeClr val="dk1"/>
              </a:solidFill>
            </a:endParaRPr>
          </a:p>
          <a:p>
            <a:pPr marL="177796">
              <a:lnSpc>
                <a:spcPct val="115000"/>
              </a:lnSpc>
              <a:buClr>
                <a:schemeClr val="dk1"/>
              </a:buClr>
              <a:buSzPts val="1500"/>
            </a:pPr>
            <a:endParaRPr lang="en-US" sz="2400" i="1" dirty="0">
              <a:solidFill>
                <a:schemeClr val="dk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D96EFA8B-2B62-CE4A-B3EE-E0C8BBC6D3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75791" y="1940761"/>
            <a:ext cx="8640418" cy="1795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60"/>
              </a:spcBef>
            </a:pPr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</a:rPr>
              <a:t>You are in the main room!</a:t>
            </a:r>
          </a:p>
          <a:p>
            <a:pPr algn="ctr">
              <a:spcBef>
                <a:spcPts val="360"/>
              </a:spcBef>
            </a:pPr>
            <a:endParaRPr lang="en-US" sz="3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>
              <a:spcBef>
                <a:spcPts val="360"/>
              </a:spcBef>
            </a:pPr>
            <a:r>
              <a:rPr lang="en-US" sz="3200" dirty="0">
                <a:solidFill>
                  <a:srgbClr val="000000"/>
                </a:solidFill>
                <a:latin typeface="Calibri" panose="020F0502020204030204" pitchFamily="34" charset="0"/>
              </a:rPr>
              <a:t>Breakouts are in session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81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5FF12ED6-142B-AC43-AA61-88798ACF9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1369"/>
            <a:ext cx="8396614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r>
              <a:rPr lang="en-US" b="1" dirty="0"/>
              <a:t>Share-out and discussion</a:t>
            </a:r>
            <a:endParaRPr lang="en-US" dirty="0"/>
          </a:p>
          <a:p>
            <a:pPr marL="0" indent="0">
              <a:spcBef>
                <a:spcPts val="0"/>
              </a:spcBef>
              <a:spcAft>
                <a:spcPts val="1500"/>
              </a:spcAft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dirty="0"/>
              <a:t>How might the conversation you just had impact your institution’s approach for defining or achieving its research assessment reform goals?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dirty="0"/>
              <a:t>What are some immediate next steps you might take?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40BDA0B-C284-524B-9DF5-E12227C9A3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2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/>
        </p:nvSpPr>
        <p:spPr>
          <a:xfrm>
            <a:off x="889167" y="663100"/>
            <a:ext cx="8801200" cy="7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3200" b="1" dirty="0"/>
              <a:t>Agenda</a:t>
            </a:r>
            <a:endParaRPr sz="2400" dirty="0"/>
          </a:p>
        </p:txBody>
      </p:sp>
      <p:sp>
        <p:nvSpPr>
          <p:cNvPr id="72" name="Google Shape;72;p16"/>
          <p:cNvSpPr txBox="1"/>
          <p:nvPr/>
        </p:nvSpPr>
        <p:spPr>
          <a:xfrm>
            <a:off x="889167" y="1575100"/>
            <a:ext cx="10670000" cy="51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/>
              <a:t>Introduction</a:t>
            </a:r>
            <a:r>
              <a:rPr lang="en" sz="2400" dirty="0"/>
              <a:t> (5 min)</a:t>
            </a:r>
            <a:endParaRPr sz="2400" dirty="0"/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/>
              <a:t>About the SPACE rubric </a:t>
            </a:r>
            <a:r>
              <a:rPr lang="en" sz="2400" dirty="0"/>
              <a:t>(15 min)</a:t>
            </a:r>
            <a:endParaRPr sz="2400" dirty="0"/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/>
              <a:t>Origins </a:t>
            </a:r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/>
              <a:t>Dimensions of the model </a:t>
            </a:r>
          </a:p>
          <a:p>
            <a:pPr marL="1066785" lvl="1" indent="-431789">
              <a:lnSpc>
                <a:spcPct val="115000"/>
              </a:lnSpc>
              <a:buSzPts val="1500"/>
              <a:buChar char="●"/>
            </a:pPr>
            <a:r>
              <a:rPr lang="en" sz="2400" b="1" dirty="0">
                <a:solidFill>
                  <a:schemeClr val="dk1"/>
                </a:solidFill>
              </a:rPr>
              <a:t>Principles of use 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/>
              <a:t>Illustrative scenarios </a:t>
            </a:r>
            <a:r>
              <a:rPr lang="en-US" sz="2400" dirty="0"/>
              <a:t>(15 min) 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/>
              <a:t>Facilitated breakout conversations </a:t>
            </a:r>
            <a:r>
              <a:rPr lang="en-US" sz="2400" dirty="0"/>
              <a:t>(50 min) </a:t>
            </a:r>
            <a:endParaRPr lang="en-US" sz="2400" dirty="0">
              <a:solidFill>
                <a:srgbClr val="999999"/>
              </a:solidFill>
            </a:endParaRP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r>
              <a:rPr lang="en-US" sz="2400" b="1" dirty="0"/>
              <a:t>Plenary </a:t>
            </a:r>
            <a:r>
              <a:rPr lang="en-US" sz="2400" b="1" dirty="0" err="1"/>
              <a:t>shareout</a:t>
            </a:r>
            <a:r>
              <a:rPr lang="en-US" sz="2400" b="1" dirty="0"/>
              <a:t> and discussion </a:t>
            </a:r>
            <a:r>
              <a:rPr lang="en-US" sz="2400" dirty="0"/>
              <a:t>(25 min)</a:t>
            </a:r>
          </a:p>
          <a:p>
            <a:pPr marL="609585" indent="-431789">
              <a:lnSpc>
                <a:spcPct val="115000"/>
              </a:lnSpc>
              <a:buSzPts val="1500"/>
              <a:buFontTx/>
              <a:buChar char="●"/>
            </a:pPr>
            <a:r>
              <a:rPr lang="en-US" sz="2400" b="1" dirty="0"/>
              <a:t>Wrap-up and next steps </a:t>
            </a:r>
            <a:r>
              <a:rPr lang="en-US" sz="2400" dirty="0"/>
              <a:t>(5 min)</a:t>
            </a:r>
          </a:p>
          <a:p>
            <a:pPr marL="609585" indent="-431789">
              <a:lnSpc>
                <a:spcPct val="115000"/>
              </a:lnSpc>
              <a:buSzPts val="1500"/>
              <a:buChar char="●"/>
            </a:pPr>
            <a:endParaRPr lang="en-US" sz="2400" b="1" dirty="0"/>
          </a:p>
          <a:p>
            <a:pPr marL="177796">
              <a:lnSpc>
                <a:spcPct val="115000"/>
              </a:lnSpc>
              <a:buClr>
                <a:schemeClr val="dk1"/>
              </a:buClr>
              <a:buSzPts val="1500"/>
            </a:pPr>
            <a:endParaRPr sz="2000" dirty="0">
              <a:solidFill>
                <a:schemeClr val="dk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D96EFA8B-2B62-CE4A-B3EE-E0C8BBC6D3A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1464" y="1624253"/>
            <a:ext cx="5560998" cy="2985847"/>
          </a:xfrm>
        </p:spPr>
        <p:txBody>
          <a:bodyPr anchor="t" anchorCtr="0">
            <a:noAutofit/>
          </a:bodyPr>
          <a:lstStyle/>
          <a:p>
            <a:pPr marL="0" indent="0" fontAlgn="base">
              <a:lnSpc>
                <a:spcPct val="100000"/>
              </a:lnSpc>
              <a:buNone/>
            </a:pPr>
            <a:r>
              <a:rPr lang="en-US" sz="2400" dirty="0"/>
              <a:t>How might institutions analyze the outcomes of interventions to improve academic career assessment?</a:t>
            </a:r>
          </a:p>
          <a:p>
            <a:pPr marL="0" indent="0" fontAlgn="base">
              <a:lnSpc>
                <a:spcPct val="100000"/>
              </a:lnSpc>
              <a:buNone/>
            </a:pPr>
            <a:r>
              <a:rPr lang="en-US" sz="2400" dirty="0"/>
              <a:t>How can DORA support the development of new practices and catalyze change?</a:t>
            </a:r>
          </a:p>
          <a:p>
            <a:pPr marL="0" indent="0" fontAlgn="base">
              <a:buNone/>
            </a:pPr>
            <a:endParaRPr lang="en-US" sz="2400" b="1" dirty="0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E8108D7D-6451-0249-B52A-4C7D2B7549FD}"/>
              </a:ext>
            </a:extLst>
          </p:cNvPr>
          <p:cNvSpPr/>
          <p:nvPr/>
        </p:nvSpPr>
        <p:spPr>
          <a:xfrm>
            <a:off x="5341466" y="586670"/>
            <a:ext cx="61019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Motivation for the SPACE rubric</a:t>
            </a:r>
            <a:endParaRPr lang="en-US" sz="2800" dirty="0"/>
          </a:p>
        </p:txBody>
      </p:sp>
      <p:pic>
        <p:nvPicPr>
          <p:cNvPr id="11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4B239EDB-A88A-7C4A-9DED-37DF0BF3A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12" y="285974"/>
            <a:ext cx="4108047" cy="634485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F50249-13DB-3E43-902C-97EA13A66F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3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26225"/>
            <a:ext cx="4040653" cy="625403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02"/>
          <a:stretch/>
        </p:blipFill>
        <p:spPr bwMode="auto">
          <a:xfrm>
            <a:off x="663643" y="1493449"/>
            <a:ext cx="6557771" cy="2085016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43809" y="358841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The </a:t>
            </a:r>
            <a:r>
              <a:rPr lang="en-US" sz="1400" dirty="0" err="1"/>
              <a:t>Bibliomagician</a:t>
            </a:r>
            <a:r>
              <a:rPr lang="en-US" sz="1400" dirty="0"/>
              <a:t> blog, 2019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0" t="19608" r="3766" b="3128"/>
          <a:stretch/>
        </p:blipFill>
        <p:spPr bwMode="auto">
          <a:xfrm>
            <a:off x="663642" y="4279750"/>
            <a:ext cx="6557771" cy="1772200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043809" y="6043823"/>
            <a:ext cx="426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eLife</a:t>
            </a:r>
            <a:r>
              <a:rPr lang="en-US" sz="1400" dirty="0"/>
              <a:t>, 2020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91C27A9-C6CA-414A-9C88-984607105A24}"/>
              </a:ext>
            </a:extLst>
          </p:cNvPr>
          <p:cNvSpPr/>
          <p:nvPr/>
        </p:nvSpPr>
        <p:spPr>
          <a:xfrm>
            <a:off x="546414" y="586670"/>
            <a:ext cx="68625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SPACE rubric builds on previous work</a:t>
            </a:r>
          </a:p>
        </p:txBody>
      </p:sp>
    </p:spTree>
    <p:extLst>
      <p:ext uri="{BB962C8B-B14F-4D97-AF65-F5344CB8AC3E}">
        <p14:creationId xmlns:p14="http://schemas.microsoft.com/office/powerpoint/2010/main" val="37887083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7D23D65-1479-9E40-9B8A-A53266D6EF7C}"/>
              </a:ext>
            </a:extLst>
          </p:cNvPr>
          <p:cNvSpPr/>
          <p:nvPr/>
        </p:nvSpPr>
        <p:spPr>
          <a:xfrm>
            <a:off x="546415" y="586670"/>
            <a:ext cx="78909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The rubric was a collaboration between DORA and the Institute of Design and was informed by nearly </a:t>
            </a:r>
            <a:r>
              <a:rPr lang="en-US" sz="2800" b="1" dirty="0"/>
              <a:t>75 individuals </a:t>
            </a:r>
            <a:r>
              <a:rPr lang="en-US" sz="2800" dirty="0"/>
              <a:t>in </a:t>
            </a:r>
            <a:r>
              <a:rPr lang="en-US" sz="2800" b="1" dirty="0"/>
              <a:t>26 countries </a:t>
            </a:r>
            <a:r>
              <a:rPr lang="en-US" sz="2800" dirty="0"/>
              <a:t>and </a:t>
            </a:r>
            <a:r>
              <a:rPr lang="en-US" sz="2800" b="1" dirty="0"/>
              <a:t>6 continents</a:t>
            </a:r>
            <a:r>
              <a:rPr lang="en-US" sz="2800" dirty="0"/>
              <a:t>.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="" xmlns:a16="http://schemas.microsoft.com/office/drawing/2014/main" id="{0EF05054-C011-BA42-BA71-D181852667F5}"/>
              </a:ext>
            </a:extLst>
          </p:cNvPr>
          <p:cNvCxnSpPr>
            <a:cxnSpLocks/>
          </p:cNvCxnSpPr>
          <p:nvPr/>
        </p:nvCxnSpPr>
        <p:spPr>
          <a:xfrm>
            <a:off x="643781" y="4090679"/>
            <a:ext cx="11297207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5DC4D43-2896-9042-9069-D93067B65244}"/>
              </a:ext>
            </a:extLst>
          </p:cNvPr>
          <p:cNvSpPr txBox="1"/>
          <p:nvPr/>
        </p:nvSpPr>
        <p:spPr>
          <a:xfrm>
            <a:off x="546415" y="2592245"/>
            <a:ext cx="1150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Aug. 2020</a:t>
            </a:r>
          </a:p>
          <a:p>
            <a:r>
              <a:rPr lang="en-US" b="1" dirty="0"/>
              <a:t>Informal survey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37FF2ACB-83F7-B84A-9867-57E529D03C82}"/>
              </a:ext>
            </a:extLst>
          </p:cNvPr>
          <p:cNvSpPr txBox="1"/>
          <p:nvPr/>
        </p:nvSpPr>
        <p:spPr>
          <a:xfrm>
            <a:off x="1191611" y="4693872"/>
            <a:ext cx="13437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Sept. 2020</a:t>
            </a:r>
          </a:p>
          <a:p>
            <a:r>
              <a:rPr lang="en-US" b="1" dirty="0"/>
              <a:t>Working sessions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93797525-643C-C641-B095-8BEA9E604BC0}"/>
              </a:ext>
            </a:extLst>
          </p:cNvPr>
          <p:cNvSpPr txBox="1"/>
          <p:nvPr/>
        </p:nvSpPr>
        <p:spPr>
          <a:xfrm>
            <a:off x="1885117" y="2592245"/>
            <a:ext cx="1671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Oct.–Nov. 2020 </a:t>
            </a:r>
          </a:p>
          <a:p>
            <a:r>
              <a:rPr lang="en-US" b="1" dirty="0"/>
              <a:t>Development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2667A90-DD16-3B46-A821-97764C60E47F}"/>
              </a:ext>
            </a:extLst>
          </p:cNvPr>
          <p:cNvSpPr txBox="1"/>
          <p:nvPr/>
        </p:nvSpPr>
        <p:spPr>
          <a:xfrm>
            <a:off x="3332128" y="4693871"/>
            <a:ext cx="2260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Nov. 2020–Feb. 2021</a:t>
            </a:r>
          </a:p>
          <a:p>
            <a:r>
              <a:rPr lang="en-US" b="1" dirty="0"/>
              <a:t>Iterative feedback </a:t>
            </a:r>
            <a:br>
              <a:rPr lang="en-US" b="1" dirty="0"/>
            </a:br>
            <a:r>
              <a:rPr lang="en-US" b="1" dirty="0"/>
              <a:t>and development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444EB02-DBE0-014E-B193-CAE421224EFD}"/>
              </a:ext>
            </a:extLst>
          </p:cNvPr>
          <p:cNvSpPr txBox="1"/>
          <p:nvPr/>
        </p:nvSpPr>
        <p:spPr>
          <a:xfrm>
            <a:off x="6007573" y="2592245"/>
            <a:ext cx="21789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Feb.–May 2021 </a:t>
            </a:r>
          </a:p>
          <a:p>
            <a:r>
              <a:rPr lang="en-US" b="1" dirty="0"/>
              <a:t>Pilot and finalize rubric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BFDEA924-4FBC-2941-BB48-4E5E23FE2629}"/>
              </a:ext>
            </a:extLst>
          </p:cNvPr>
          <p:cNvCxnSpPr>
            <a:cxnSpLocks/>
          </p:cNvCxnSpPr>
          <p:nvPr/>
        </p:nvCxnSpPr>
        <p:spPr>
          <a:xfrm flipH="1">
            <a:off x="643781" y="4090679"/>
            <a:ext cx="577499" cy="0"/>
          </a:xfrm>
          <a:prstGeom prst="line">
            <a:avLst/>
          </a:prstGeom>
          <a:ln w="1016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D94247EA-31D8-5E44-8C5C-39B117EEB159}"/>
              </a:ext>
            </a:extLst>
          </p:cNvPr>
          <p:cNvSpPr txBox="1"/>
          <p:nvPr/>
        </p:nvSpPr>
        <p:spPr>
          <a:xfrm>
            <a:off x="7498675" y="4742094"/>
            <a:ext cx="113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June 2021</a:t>
            </a:r>
          </a:p>
          <a:p>
            <a:r>
              <a:rPr lang="en-US" b="1" dirty="0"/>
              <a:t>Release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792EB24F-A4B0-1143-B79A-073689A7BE1C}"/>
              </a:ext>
            </a:extLst>
          </p:cNvPr>
          <p:cNvCxnSpPr>
            <a:cxnSpLocks/>
          </p:cNvCxnSpPr>
          <p:nvPr/>
        </p:nvCxnSpPr>
        <p:spPr>
          <a:xfrm flipH="1">
            <a:off x="1931529" y="4090679"/>
            <a:ext cx="1415764" cy="0"/>
          </a:xfrm>
          <a:prstGeom prst="line">
            <a:avLst/>
          </a:prstGeom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15D5A7C9-8E61-C94B-A067-13142B96D6BB}"/>
              </a:ext>
            </a:extLst>
          </p:cNvPr>
          <p:cNvCxnSpPr>
            <a:cxnSpLocks/>
          </p:cNvCxnSpPr>
          <p:nvPr/>
        </p:nvCxnSpPr>
        <p:spPr>
          <a:xfrm flipH="1">
            <a:off x="3413668" y="4090679"/>
            <a:ext cx="2646845" cy="0"/>
          </a:xfrm>
          <a:prstGeom prst="line">
            <a:avLst/>
          </a:prstGeom>
          <a:ln w="1016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AFE9B865-60F0-2E47-A43A-8D2EEB21999F}"/>
              </a:ext>
            </a:extLst>
          </p:cNvPr>
          <p:cNvCxnSpPr>
            <a:cxnSpLocks/>
          </p:cNvCxnSpPr>
          <p:nvPr/>
        </p:nvCxnSpPr>
        <p:spPr>
          <a:xfrm flipH="1">
            <a:off x="1287655" y="4090679"/>
            <a:ext cx="577499" cy="0"/>
          </a:xfrm>
          <a:prstGeom prst="line">
            <a:avLst/>
          </a:prstGeom>
          <a:ln w="1016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0840F0A7-09E4-294C-B9B1-C9535CA2BAA6}"/>
              </a:ext>
            </a:extLst>
          </p:cNvPr>
          <p:cNvCxnSpPr>
            <a:cxnSpLocks/>
          </p:cNvCxnSpPr>
          <p:nvPr/>
        </p:nvCxnSpPr>
        <p:spPr>
          <a:xfrm flipH="1">
            <a:off x="6126888" y="4090679"/>
            <a:ext cx="1415764" cy="0"/>
          </a:xfrm>
          <a:prstGeom prst="line">
            <a:avLst/>
          </a:prstGeom>
          <a:ln w="1016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4A85BEF8-39AA-1741-8017-AE7B1DAFD3B6}"/>
              </a:ext>
            </a:extLst>
          </p:cNvPr>
          <p:cNvCxnSpPr>
            <a:cxnSpLocks/>
          </p:cNvCxnSpPr>
          <p:nvPr/>
        </p:nvCxnSpPr>
        <p:spPr>
          <a:xfrm flipH="1">
            <a:off x="7609027" y="4090679"/>
            <a:ext cx="577499" cy="0"/>
          </a:xfrm>
          <a:prstGeom prst="line">
            <a:avLst/>
          </a:prstGeom>
          <a:ln w="1016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BC1FC67A-9C70-874B-A320-9D66B062D7DB}"/>
              </a:ext>
            </a:extLst>
          </p:cNvPr>
          <p:cNvCxnSpPr/>
          <p:nvPr/>
        </p:nvCxnSpPr>
        <p:spPr>
          <a:xfrm flipV="1">
            <a:off x="812681" y="3492516"/>
            <a:ext cx="0" cy="598163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BD721FF0-BA01-C14B-A499-2CFB7B5B4829}"/>
              </a:ext>
            </a:extLst>
          </p:cNvPr>
          <p:cNvCxnSpPr/>
          <p:nvPr/>
        </p:nvCxnSpPr>
        <p:spPr>
          <a:xfrm flipV="1">
            <a:off x="1402990" y="4105974"/>
            <a:ext cx="0" cy="598163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C0A2FD20-9A6C-1B47-99A7-959E8B7B2FDC}"/>
              </a:ext>
            </a:extLst>
          </p:cNvPr>
          <p:cNvCxnSpPr>
            <a:cxnSpLocks/>
          </p:cNvCxnSpPr>
          <p:nvPr/>
        </p:nvCxnSpPr>
        <p:spPr>
          <a:xfrm flipV="1">
            <a:off x="2085896" y="3246294"/>
            <a:ext cx="0" cy="83281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0305B47E-FC05-5E41-9146-855D7C280F6B}"/>
              </a:ext>
            </a:extLst>
          </p:cNvPr>
          <p:cNvCxnSpPr/>
          <p:nvPr/>
        </p:nvCxnSpPr>
        <p:spPr>
          <a:xfrm flipV="1">
            <a:off x="3555881" y="4105974"/>
            <a:ext cx="0" cy="5981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F01B0E21-FCF2-044E-AF6D-0B61F1ADA36B}"/>
              </a:ext>
            </a:extLst>
          </p:cNvPr>
          <p:cNvCxnSpPr>
            <a:cxnSpLocks/>
          </p:cNvCxnSpPr>
          <p:nvPr/>
        </p:nvCxnSpPr>
        <p:spPr>
          <a:xfrm flipV="1">
            <a:off x="6264357" y="3492516"/>
            <a:ext cx="0" cy="575016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C236B169-A923-9442-BD03-ED932B2C8C7D}"/>
              </a:ext>
            </a:extLst>
          </p:cNvPr>
          <p:cNvCxnSpPr/>
          <p:nvPr/>
        </p:nvCxnSpPr>
        <p:spPr>
          <a:xfrm flipV="1">
            <a:off x="7745916" y="4129124"/>
            <a:ext cx="0" cy="5981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="" xmlns:a16="http://schemas.microsoft.com/office/drawing/2014/main" id="{5FFEA8D4-F351-1C41-9D41-29CF53E64CAF}"/>
              </a:ext>
            </a:extLst>
          </p:cNvPr>
          <p:cNvCxnSpPr>
            <a:cxnSpLocks/>
          </p:cNvCxnSpPr>
          <p:nvPr/>
        </p:nvCxnSpPr>
        <p:spPr>
          <a:xfrm flipH="1">
            <a:off x="8243730" y="4090679"/>
            <a:ext cx="3697258" cy="0"/>
          </a:xfrm>
          <a:prstGeom prst="line">
            <a:avLst/>
          </a:prstGeom>
          <a:ln w="101600">
            <a:solidFill>
              <a:srgbClr val="7030A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002CD2E1-A947-594D-B7A7-0E43377C5A03}"/>
              </a:ext>
            </a:extLst>
          </p:cNvPr>
          <p:cNvSpPr txBox="1"/>
          <p:nvPr/>
        </p:nvSpPr>
        <p:spPr>
          <a:xfrm>
            <a:off x="8180616" y="2592245"/>
            <a:ext cx="2698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July 2021–</a:t>
            </a:r>
          </a:p>
          <a:p>
            <a:r>
              <a:rPr lang="en-US" b="1" dirty="0"/>
              <a:t>Socialization, translation, and workshops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35C2C928-9B78-044C-81D6-F252FFEFA2ED}"/>
              </a:ext>
            </a:extLst>
          </p:cNvPr>
          <p:cNvCxnSpPr>
            <a:cxnSpLocks/>
          </p:cNvCxnSpPr>
          <p:nvPr/>
        </p:nvCxnSpPr>
        <p:spPr>
          <a:xfrm flipV="1">
            <a:off x="8437402" y="3492516"/>
            <a:ext cx="0" cy="57501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12C51543-E042-B245-A02D-EBB0601562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52"/>
          <a:stretch/>
        </p:blipFill>
        <p:spPr>
          <a:xfrm>
            <a:off x="9872586" y="5885659"/>
            <a:ext cx="2000249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914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74D8503-6456-564A-A57C-C59729F4F652}"/>
              </a:ext>
            </a:extLst>
          </p:cNvPr>
          <p:cNvSpPr txBox="1"/>
          <p:nvPr/>
        </p:nvSpPr>
        <p:spPr>
          <a:xfrm>
            <a:off x="546414" y="1740042"/>
            <a:ext cx="5267194" cy="405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b="1" dirty="0"/>
              <a:t>Focus on institutional conditions and infrastructure: </a:t>
            </a:r>
            <a:r>
              <a:rPr lang="en-US" sz="2600" dirty="0"/>
              <a:t>Looking beyond individual interventions</a:t>
            </a:r>
            <a:br>
              <a:rPr lang="en-US" sz="2600" dirty="0"/>
            </a:br>
            <a:r>
              <a:rPr lang="en-US" sz="2600" dirty="0"/>
              <a:t> </a:t>
            </a:r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b="1" dirty="0"/>
              <a:t>Not a one-size-fits-all approach: </a:t>
            </a:r>
            <a:r>
              <a:rPr lang="en-US" sz="2600" dirty="0"/>
              <a:t>Institutions are at different stages of reform</a:t>
            </a:r>
            <a:br>
              <a:rPr lang="en-US" sz="2600" dirty="0"/>
            </a:br>
            <a:endParaRPr lang="en-US" sz="2600" dirty="0"/>
          </a:p>
          <a:p>
            <a:pPr marL="287338" indent="-2873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600" b="1" dirty="0"/>
              <a:t>Important to gauge and support: </a:t>
            </a:r>
            <a:r>
              <a:rPr lang="en-US" sz="2600" dirty="0"/>
              <a:t>Opportunity to learn from what doesn’t work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09FBEC2D-9844-2640-94AC-76602936BC5A}"/>
              </a:ext>
            </a:extLst>
          </p:cNvPr>
          <p:cNvSpPr/>
          <p:nvPr/>
        </p:nvSpPr>
        <p:spPr>
          <a:xfrm>
            <a:off x="6378394" y="1597536"/>
            <a:ext cx="5230509" cy="452769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6C336EC-3572-064E-9F87-D140835B86A2}"/>
              </a:ext>
            </a:extLst>
          </p:cNvPr>
          <p:cNvSpPr txBox="1"/>
          <p:nvPr/>
        </p:nvSpPr>
        <p:spPr>
          <a:xfrm>
            <a:off x="6716209" y="1953167"/>
            <a:ext cx="460731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chemeClr val="bg1"/>
                </a:solidFill>
              </a:rPr>
              <a:t>1. Establish a baseline </a:t>
            </a:r>
          </a:p>
          <a:p>
            <a:pPr marL="287338">
              <a:spcAft>
                <a:spcPts val="1200"/>
              </a:spcAft>
            </a:pPr>
            <a:r>
              <a:rPr lang="en-US" sz="2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Gauge the </a:t>
            </a:r>
            <a:r>
              <a:rPr lang="en-US" sz="2200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current state of infrastructural conditions </a:t>
            </a:r>
            <a:r>
              <a:rPr lang="en-US" sz="2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to support reform initiatives and interventions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>
              <a:spcAft>
                <a:spcPts val="600"/>
              </a:spcAft>
            </a:pPr>
            <a:r>
              <a:rPr lang="en-US" sz="2400" b="1" dirty="0">
                <a:solidFill>
                  <a:schemeClr val="bg1"/>
                </a:solidFill>
              </a:rPr>
              <a:t>2. Retroactive analysis</a:t>
            </a:r>
          </a:p>
          <a:p>
            <a:pPr marL="287338">
              <a:spcAft>
                <a:spcPts val="1200"/>
              </a:spcAft>
            </a:pPr>
            <a:r>
              <a:rPr lang="en-US" sz="2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Diagnose </a:t>
            </a:r>
            <a:r>
              <a:rPr lang="en-US" sz="2200" i="1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how institutional conditions may have impacted the outcomes </a:t>
            </a:r>
            <a:r>
              <a:rPr lang="en-US" sz="2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of a specific assessment intervention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C4B75C7-6EA5-E445-B618-C11AADEC8065}"/>
              </a:ext>
            </a:extLst>
          </p:cNvPr>
          <p:cNvSpPr/>
          <p:nvPr/>
        </p:nvSpPr>
        <p:spPr>
          <a:xfrm>
            <a:off x="546414" y="586670"/>
            <a:ext cx="110624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Building institutional capability </a:t>
            </a:r>
            <a:r>
              <a:rPr lang="en-US" sz="2800" dirty="0"/>
              <a:t>can help assessment reform succeed</a:t>
            </a:r>
          </a:p>
        </p:txBody>
      </p:sp>
    </p:spTree>
    <p:extLst>
      <p:ext uri="{BB962C8B-B14F-4D97-AF65-F5344CB8AC3E}">
        <p14:creationId xmlns:p14="http://schemas.microsoft.com/office/powerpoint/2010/main" val="247920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Arrow 7">
            <a:extLst>
              <a:ext uri="{FF2B5EF4-FFF2-40B4-BE49-F238E27FC236}">
                <a16:creationId xmlns="" xmlns:a16="http://schemas.microsoft.com/office/drawing/2014/main" id="{3432EB35-553A-E84D-A28E-351F23B6F5A0}"/>
              </a:ext>
            </a:extLst>
          </p:cNvPr>
          <p:cNvSpPr/>
          <p:nvPr/>
        </p:nvSpPr>
        <p:spPr>
          <a:xfrm>
            <a:off x="1" y="1091096"/>
            <a:ext cx="7328452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ED7D31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="" xmlns:a16="http://schemas.microsoft.com/office/drawing/2014/main" id="{5C64004A-E984-604E-946F-CB35C270279F}"/>
              </a:ext>
            </a:extLst>
          </p:cNvPr>
          <p:cNvSpPr/>
          <p:nvPr/>
        </p:nvSpPr>
        <p:spPr>
          <a:xfrm>
            <a:off x="0" y="2078383"/>
            <a:ext cx="7583071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>
            <a:extLst>
              <a:ext uri="{FF2B5EF4-FFF2-40B4-BE49-F238E27FC236}">
                <a16:creationId xmlns="" xmlns:a16="http://schemas.microsoft.com/office/drawing/2014/main" id="{E0F4B0DE-6D31-2A45-8CD0-E58866440F44}"/>
              </a:ext>
            </a:extLst>
          </p:cNvPr>
          <p:cNvSpPr/>
          <p:nvPr/>
        </p:nvSpPr>
        <p:spPr>
          <a:xfrm>
            <a:off x="0" y="3065670"/>
            <a:ext cx="7145749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="" xmlns:a16="http://schemas.microsoft.com/office/drawing/2014/main" id="{93B8DB99-7757-0D40-AF60-7103C59CD795}"/>
              </a:ext>
            </a:extLst>
          </p:cNvPr>
          <p:cNvSpPr/>
          <p:nvPr/>
        </p:nvSpPr>
        <p:spPr>
          <a:xfrm>
            <a:off x="1" y="4052957"/>
            <a:ext cx="7328452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="" xmlns:a16="http://schemas.microsoft.com/office/drawing/2014/main" id="{EE241546-3D0D-5A47-9FA3-1EB18A6F4DDC}"/>
              </a:ext>
            </a:extLst>
          </p:cNvPr>
          <p:cNvSpPr/>
          <p:nvPr/>
        </p:nvSpPr>
        <p:spPr>
          <a:xfrm>
            <a:off x="0" y="5040243"/>
            <a:ext cx="7583071" cy="1205244"/>
          </a:xfrm>
          <a:prstGeom prst="rightArrow">
            <a:avLst>
              <a:gd name="adj1" fmla="val 71991"/>
              <a:gd name="adj2" fmla="val 34606"/>
            </a:avLst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6FA977D7-E62E-AB4F-9C44-4E4842B0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69" y="256960"/>
            <a:ext cx="4107543" cy="634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C0B8D1D-9B8C-4B40-A26A-323189ECF73B}"/>
              </a:ext>
            </a:extLst>
          </p:cNvPr>
          <p:cNvSpPr txBox="1"/>
          <p:nvPr/>
        </p:nvSpPr>
        <p:spPr>
          <a:xfrm>
            <a:off x="553040" y="1246408"/>
            <a:ext cx="546652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</a:rPr>
              <a:t>STANDARDS FOR SCHOLARSHIP 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500" i="1" dirty="0">
                <a:solidFill>
                  <a:schemeClr val="accent2">
                    <a:lumMod val="75000"/>
                  </a:schemeClr>
                </a:solidFill>
              </a:rPr>
              <a:t>How are new definitions of “quality scholarship” </a:t>
            </a:r>
            <a:br>
              <a:rPr lang="en-US" sz="1500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500" i="1" dirty="0">
                <a:solidFill>
                  <a:schemeClr val="accent2">
                    <a:lumMod val="75000"/>
                  </a:schemeClr>
                </a:solidFill>
              </a:rPr>
              <a:t>formulated and applied? </a:t>
            </a:r>
            <a:endParaRPr lang="en-US" sz="15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>
                <a:solidFill>
                  <a:srgbClr val="D5A31F"/>
                </a:solidFill>
              </a:rPr>
              <a:t>PROCESS MECHANICS AND POLICIES </a:t>
            </a:r>
            <a:r>
              <a:rPr lang="en-US" b="1" dirty="0">
                <a:solidFill>
                  <a:srgbClr val="D5A31F"/>
                </a:solidFill>
              </a:rPr>
              <a:t/>
            </a:r>
            <a:br>
              <a:rPr lang="en-US" b="1" dirty="0">
                <a:solidFill>
                  <a:srgbClr val="D5A31F"/>
                </a:solidFill>
              </a:rPr>
            </a:br>
            <a:r>
              <a:rPr lang="en-US" sz="1500" i="1" dirty="0">
                <a:solidFill>
                  <a:srgbClr val="D5A31F"/>
                </a:solidFill>
              </a:rPr>
              <a:t>How are new practices incorporated into review </a:t>
            </a:r>
            <a:br>
              <a:rPr lang="en-US" sz="1500" i="1" dirty="0">
                <a:solidFill>
                  <a:srgbClr val="D5A31F"/>
                </a:solidFill>
              </a:rPr>
            </a:br>
            <a:r>
              <a:rPr lang="en-US" sz="1500" i="1" dirty="0">
                <a:solidFill>
                  <a:srgbClr val="D5A31F"/>
                </a:solidFill>
              </a:rPr>
              <a:t>structures, processes, and institutional policies? </a:t>
            </a:r>
          </a:p>
          <a:p>
            <a:pPr>
              <a:spcAft>
                <a:spcPts val="1800"/>
              </a:spcAft>
            </a:pPr>
            <a:r>
              <a:rPr lang="en-US" sz="2000" b="1" dirty="0">
                <a:solidFill>
                  <a:schemeClr val="accent6"/>
                </a:solidFill>
              </a:rPr>
              <a:t>ACCOUNTABILITY </a:t>
            </a:r>
            <a:r>
              <a:rPr lang="en-US" b="1" dirty="0">
                <a:solidFill>
                  <a:schemeClr val="accent6"/>
                </a:solidFill>
              </a:rPr>
              <a:t/>
            </a:r>
            <a:br>
              <a:rPr lang="en-US" b="1" dirty="0">
                <a:solidFill>
                  <a:schemeClr val="accent6"/>
                </a:solidFill>
              </a:rPr>
            </a:br>
            <a:r>
              <a:rPr lang="en-US" sz="1500" i="1" dirty="0">
                <a:solidFill>
                  <a:schemeClr val="accent6"/>
                </a:solidFill>
              </a:rPr>
              <a:t>How are individuals and institutions held liable for </a:t>
            </a:r>
            <a:br>
              <a:rPr lang="en-US" sz="1500" i="1" dirty="0">
                <a:solidFill>
                  <a:schemeClr val="accent6"/>
                </a:solidFill>
              </a:rPr>
            </a:br>
            <a:r>
              <a:rPr lang="en-US" sz="1500" i="1" dirty="0">
                <a:solidFill>
                  <a:schemeClr val="accent6"/>
                </a:solidFill>
              </a:rPr>
              <a:t>executing on new assessment practices? </a:t>
            </a:r>
          </a:p>
          <a:p>
            <a:pPr>
              <a:spcAft>
                <a:spcPts val="1800"/>
              </a:spcAft>
            </a:pPr>
            <a:r>
              <a:rPr lang="en-US" sz="2000" b="1" dirty="0">
                <a:solidFill>
                  <a:srgbClr val="00B0F0"/>
                </a:solidFill>
              </a:rPr>
              <a:t>CULTURE WITHIN INSTITUTIONS </a:t>
            </a:r>
            <a:r>
              <a:rPr lang="en-US" b="1" dirty="0">
                <a:solidFill>
                  <a:srgbClr val="00B0F0"/>
                </a:solidFill>
              </a:rPr>
              <a:t/>
            </a:r>
            <a:br>
              <a:rPr lang="en-US" b="1" dirty="0">
                <a:solidFill>
                  <a:srgbClr val="00B0F0"/>
                </a:solidFill>
              </a:rPr>
            </a:br>
            <a:r>
              <a:rPr lang="en-US" sz="1500" i="1" dirty="0">
                <a:solidFill>
                  <a:srgbClr val="00B0F0"/>
                </a:solidFill>
              </a:rPr>
              <a:t>How are assessment practices perceived and adopted both </a:t>
            </a:r>
            <a:br>
              <a:rPr lang="en-US" sz="1500" i="1" dirty="0">
                <a:solidFill>
                  <a:srgbClr val="00B0F0"/>
                </a:solidFill>
              </a:rPr>
            </a:br>
            <a:r>
              <a:rPr lang="en-US" sz="1500" i="1" dirty="0">
                <a:solidFill>
                  <a:srgbClr val="00B0F0"/>
                </a:solidFill>
              </a:rPr>
              <a:t>within and outside of formal evaluation activities? </a:t>
            </a:r>
            <a:endParaRPr lang="en-US" sz="1500" dirty="0">
              <a:solidFill>
                <a:srgbClr val="00B0F0"/>
              </a:solidFill>
            </a:endParaRPr>
          </a:p>
          <a:p>
            <a:pPr>
              <a:spcAft>
                <a:spcPts val="1800"/>
              </a:spcAft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EVALUATIVE AND ITERATIVE FEEDBACK 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How are intervention outcomes and progress toward </a:t>
            </a:r>
            <a:b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institutional values captured and continually improved upon? </a:t>
            </a:r>
          </a:p>
        </p:txBody>
      </p:sp>
      <p:pic>
        <p:nvPicPr>
          <p:cNvPr id="6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D522F82C-1C26-9F46-A9BC-E31D7C0D86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2" r="76995" b="4173"/>
          <a:stretch/>
        </p:blipFill>
        <p:spPr bwMode="auto">
          <a:xfrm>
            <a:off x="7581873" y="1138536"/>
            <a:ext cx="946627" cy="520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B0F69EB-1048-2D4B-AA3D-799DACBACBE0}"/>
              </a:ext>
            </a:extLst>
          </p:cNvPr>
          <p:cNvSpPr/>
          <p:nvPr/>
        </p:nvSpPr>
        <p:spPr>
          <a:xfrm>
            <a:off x="7508070" y="1117600"/>
            <a:ext cx="1020430" cy="520157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302750C-B6A5-1C41-98DE-4EFCFE41AABD}"/>
              </a:ext>
            </a:extLst>
          </p:cNvPr>
          <p:cNvSpPr/>
          <p:nvPr/>
        </p:nvSpPr>
        <p:spPr>
          <a:xfrm>
            <a:off x="546414" y="586670"/>
            <a:ext cx="6782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Five SPACE dimensions: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6163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6FA977D7-E62E-AB4F-9C44-4E4842B0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269" y="256958"/>
            <a:ext cx="4107543" cy="634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fdora.org/wp-content/uploads/2021/06/21-0608-SPACE-rubric_Final-1-pdf-663x1024.jpg">
            <a:extLst>
              <a:ext uri="{FF2B5EF4-FFF2-40B4-BE49-F238E27FC236}">
                <a16:creationId xmlns="" xmlns:a16="http://schemas.microsoft.com/office/drawing/2014/main" id="{AA3A7C22-828A-2A43-8EEC-3070E488EE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9" t="11297" b="81554"/>
          <a:stretch/>
        </p:blipFill>
        <p:spPr bwMode="auto">
          <a:xfrm>
            <a:off x="8156863" y="972470"/>
            <a:ext cx="3530679" cy="4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824A9346-ED1E-D94A-939E-2C229A23B2A0}"/>
              </a:ext>
            </a:extLst>
          </p:cNvPr>
          <p:cNvSpPr/>
          <p:nvPr/>
        </p:nvSpPr>
        <p:spPr>
          <a:xfrm>
            <a:off x="8152593" y="972469"/>
            <a:ext cx="3487472" cy="4526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="" xmlns:a16="http://schemas.microsoft.com/office/drawing/2014/main" id="{236FF9EB-BAA5-F645-A022-9D06CDBBDF67}"/>
              </a:ext>
            </a:extLst>
          </p:cNvPr>
          <p:cNvSpPr/>
          <p:nvPr/>
        </p:nvSpPr>
        <p:spPr>
          <a:xfrm>
            <a:off x="0" y="784326"/>
            <a:ext cx="8025451" cy="828960"/>
          </a:xfrm>
          <a:prstGeom prst="rightArrow">
            <a:avLst>
              <a:gd name="adj1" fmla="val 71991"/>
              <a:gd name="adj2" fmla="val 34606"/>
            </a:avLst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B40D6A92-5596-F94D-89A5-B8D8840C885D}"/>
              </a:ext>
            </a:extLst>
          </p:cNvPr>
          <p:cNvSpPr txBox="1"/>
          <p:nvPr/>
        </p:nvSpPr>
        <p:spPr>
          <a:xfrm>
            <a:off x="457200" y="969155"/>
            <a:ext cx="6858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/>
              <a:t>Evolving institutional capabilities over time</a:t>
            </a:r>
          </a:p>
          <a:p>
            <a:endParaRPr lang="en-US" sz="2200" dirty="0"/>
          </a:p>
          <a:p>
            <a:endParaRPr lang="en-US" sz="2400" dirty="0"/>
          </a:p>
          <a:p>
            <a:r>
              <a:rPr lang="en-US" sz="2400" dirty="0"/>
              <a:t>FROM </a:t>
            </a:r>
            <a:r>
              <a:rPr lang="en-US" sz="2400" b="1" dirty="0"/>
              <a:t>FOUNDATION... </a:t>
            </a:r>
            <a:endParaRPr lang="en-US" sz="2400" dirty="0"/>
          </a:p>
          <a:p>
            <a:r>
              <a:rPr lang="en-US" sz="2000" i="1" dirty="0"/>
              <a:t>Core definitions and shared clarity of purpose </a:t>
            </a:r>
          </a:p>
          <a:p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…</a:t>
            </a:r>
            <a:r>
              <a:rPr lang="en-US" sz="2400" dirty="0"/>
              <a:t>TO </a:t>
            </a:r>
            <a:r>
              <a:rPr lang="en-US" sz="2400" b="1" dirty="0"/>
              <a:t>EXPANSION... </a:t>
            </a:r>
            <a:endParaRPr lang="en-US" sz="2400" dirty="0"/>
          </a:p>
          <a:p>
            <a:r>
              <a:rPr lang="en-US" sz="2000" i="1" dirty="0"/>
              <a:t>Increased traction and capability development </a:t>
            </a:r>
            <a:endParaRPr lang="en-US" sz="2000" dirty="0"/>
          </a:p>
          <a:p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…</a:t>
            </a:r>
            <a:r>
              <a:rPr lang="en-US" sz="2400" dirty="0"/>
              <a:t>TO </a:t>
            </a:r>
            <a:r>
              <a:rPr lang="en-US" sz="2400" b="1" dirty="0"/>
              <a:t>SCALING </a:t>
            </a:r>
            <a:endParaRPr lang="en-US" sz="2400" dirty="0"/>
          </a:p>
          <a:p>
            <a:r>
              <a:rPr lang="en-US" sz="2000" i="1" dirty="0"/>
              <a:t>Accelerated uptake and continuous improvement 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4781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7796</TotalTime>
  <Words>1072</Words>
  <Application>Microsoft Office PowerPoint</Application>
  <PresentationFormat>Widescreen</PresentationFormat>
  <Paragraphs>161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ruthkschmidt ruthkschmidt</dc:creator>
  <cp:lastModifiedBy>Haley Hazlett</cp:lastModifiedBy>
  <cp:revision>81</cp:revision>
  <dcterms:created xsi:type="dcterms:W3CDTF">2021-12-03T16:26:09Z</dcterms:created>
  <dcterms:modified xsi:type="dcterms:W3CDTF">2022-07-07T18:59:01Z</dcterms:modified>
</cp:coreProperties>
</file>