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360" r:id="rId3"/>
    <p:sldId id="347" r:id="rId4"/>
    <p:sldId id="326" r:id="rId5"/>
    <p:sldId id="327" r:id="rId6"/>
    <p:sldId id="362" r:id="rId7"/>
    <p:sldId id="258" r:id="rId8"/>
    <p:sldId id="259" r:id="rId9"/>
    <p:sldId id="262" r:id="rId10"/>
    <p:sldId id="366" r:id="rId11"/>
    <p:sldId id="260" r:id="rId12"/>
    <p:sldId id="363" r:id="rId13"/>
    <p:sldId id="364" r:id="rId14"/>
    <p:sldId id="365" r:id="rId15"/>
    <p:sldId id="350" r:id="rId16"/>
    <p:sldId id="359" r:id="rId17"/>
    <p:sldId id="343" r:id="rId18"/>
    <p:sldId id="344" r:id="rId19"/>
    <p:sldId id="346" r:id="rId20"/>
    <p:sldId id="361" r:id="rId21"/>
    <p:sldId id="353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ley Hazlett" initials="HH" lastIdx="1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ED7D31"/>
    <a:srgbClr val="FBE5D6"/>
    <a:srgbClr val="FFFEFE"/>
    <a:srgbClr val="F5FF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36"/>
    <p:restoredTop sz="90755"/>
  </p:normalViewPr>
  <p:slideViewPr>
    <p:cSldViewPr snapToGrid="0" snapToObjects="1">
      <p:cViewPr varScale="1">
        <p:scale>
          <a:sx n="107" d="100"/>
          <a:sy n="107" d="100"/>
        </p:scale>
        <p:origin x="442" y="8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CB0BA9-4F90-2E45-BD22-0B2D25A233B8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00D880-CC53-5040-85DB-2E5DC0A22F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570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NOTE TO THE USER:</a:t>
            </a:r>
            <a:r>
              <a:rPr lang="en-US" baseline="0" dirty="0" smtClean="0"/>
              <a:t> If you use some or all of these slides, p</a:t>
            </a:r>
            <a:r>
              <a:rPr lang="en-US" dirty="0" smtClean="0"/>
              <a:t>lease credit Ruth Schmidt, Associate Professor at the Institute of Design of the Illinois Institute of Technology, who created these slides.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00D880-CC53-5040-85DB-2E5DC0A22FD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1305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00D880-CC53-5040-85DB-2E5DC0A22FD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7512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00D880-CC53-5040-85DB-2E5DC0A22FD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6628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10a6e71b7bc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10a6e71b7bc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273197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4936D-0CA2-44CB-BA6C-ABD0757644D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2284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0D880-CC53-5040-85DB-2E5DC0A22FD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7800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00D880-CC53-5040-85DB-2E5DC0A22FD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8111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00D880-CC53-5040-85DB-2E5DC0A22FD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7315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00D880-CC53-5040-85DB-2E5DC0A22FD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6711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00D880-CC53-5040-85DB-2E5DC0A22FD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955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00D880-CC53-5040-85DB-2E5DC0A22FD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650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2331AD6-E5E5-BF4E-A26B-DA8E3E4EA6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AC1FEFDC-B2F4-5248-9528-A26340F95E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D0D0CFA-BF64-7848-84B6-838F3AF29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A360-C1C9-FF4E-9E96-7B5C8528302C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27D7870-9B1C-EE46-8F7B-3C59EC08E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ECCA512-E87D-4D45-A532-084982292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C1D42-EE6C-7647-8AA1-BCE926591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672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72D6F47-DDBE-114C-A600-B094794867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89EDC73E-073C-B54B-8322-5249FED911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D194AC7-78A9-0B43-98E1-965505CC5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A360-C1C9-FF4E-9E96-7B5C8528302C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B507A97-E87D-0245-8EA5-0346AFC20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FDE9733-D420-A14B-AFD9-946923C02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C1D42-EE6C-7647-8AA1-BCE926591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009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026604B8-3F5A-2D45-85DF-B2F03C75673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90BD7F44-93F7-0946-9579-79C8C68B86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F04C862-BE3E-294B-A1B7-2AE772143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A360-C1C9-FF4E-9E96-7B5C8528302C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E18D371-B672-BB45-AED6-43EE465D7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48C6A2D-E4EB-354D-B11C-E4455CFCDB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C1D42-EE6C-7647-8AA1-BCE926591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660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140ED5F-1047-8647-890B-4CCA87150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5DB427C-B7DD-B047-81FF-04B24893B1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57E6C90-8AA2-A74F-8300-4DCF7DE2B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A360-C1C9-FF4E-9E96-7B5C8528302C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3BD5518-0B04-874F-A942-FB5D60362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D2223E4-B06B-4E41-B2E7-E5C98DF43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C1D42-EE6C-7647-8AA1-BCE926591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989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54A6E15-8FBD-DE45-A248-3C33FFB90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AB25D28-BB0F-174E-AAD1-22245DF544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1F0CD1D-92AF-D94D-BC02-9EEECE2DE5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A360-C1C9-FF4E-9E96-7B5C8528302C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A847EAB-AF39-144E-BA7F-7A5DCEB97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AD9F3D0-F610-834D-A914-6B22C33A21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C1D42-EE6C-7647-8AA1-BCE926591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740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F5D51A9-2A04-8F4B-8DF7-102DDB2C7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86AC3E2-39AA-CF4C-81F7-082F80AC79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8158CB3D-E1FD-B347-B48D-870C8923F4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B5DB535-4CA7-714C-BB2A-D833A4C07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A360-C1C9-FF4E-9E96-7B5C8528302C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DB53047-9379-6540-8548-FB179F1995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3FDF1281-1D0A-7B40-8C63-B1528E47D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C1D42-EE6C-7647-8AA1-BCE926591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353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011912C-2F1C-CB46-9864-40B681D89E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6295DCA-9EAC-D245-9F5D-19A6C0A520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17B76880-A518-3D49-9210-3590186CFE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25B4E861-FD25-4445-BC92-03B9A6AAFD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47310828-E3AC-804E-89F4-498A5AAE62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47F1EEE0-7760-5442-B9F7-6E7BB0CEE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A360-C1C9-FF4E-9E96-7B5C8528302C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15A53AE0-276D-6240-994A-B07D7DA3C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A47088EC-5D83-6C4F-A96C-3C3E6D2C9B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C1D42-EE6C-7647-8AA1-BCE926591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82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BB3DE6F-5C2A-474A-B9EF-8CCCFC5CC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941A49FC-A0F7-5144-B917-60D779CFE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A360-C1C9-FF4E-9E96-7B5C8528302C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F1EC572F-5BC2-824B-A36C-232D83200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5C1C936D-A9DA-9A47-884A-8A0088F1D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C1D42-EE6C-7647-8AA1-BCE926591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541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6872168B-7987-8541-B5E6-4CEC7B0F55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A360-C1C9-FF4E-9E96-7B5C8528302C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CC27E5EE-BB60-554A-AFFB-CBAA9B3801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F6D4D000-A2D9-3B47-B67B-00321E667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C1D42-EE6C-7647-8AA1-BCE926591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089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07DC2FF-4FE5-1A41-8698-4ABB2532A1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63BE886-F75A-9C41-B383-2C35569EFB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955AF5A4-EB28-AC49-9A2F-1B315CC66F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4A4D2E75-62C3-5044-A8C4-276E2754C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A360-C1C9-FF4E-9E96-7B5C8528302C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FBB378B4-7033-4447-B114-8CAB27E46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CC2DF4AC-841F-0F4D-A3B7-6CCD00F13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C1D42-EE6C-7647-8AA1-BCE926591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097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816F113-5706-6F40-A5C2-0F935564ED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18F6A3D0-6938-254B-B52D-0E44C9230C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73581A76-5FA1-814D-BDB9-667CE8058F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FC202D8E-67E5-A840-9FDA-8305B1D29B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A360-C1C9-FF4E-9E96-7B5C8528302C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4375AF3-E9EE-5F48-BFD0-45A1C1C6D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1ECC53A-6929-C44D-ACA4-CCBF371A9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C1D42-EE6C-7647-8AA1-BCE926591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8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342FBF25-9B49-0B47-8B9B-2D3438E4F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BF2CFF8-C2CE-674D-91EB-E94EFFD104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2574F88-59DF-B047-86A5-B1B610E21D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DA360-C1C9-FF4E-9E96-7B5C8528302C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2A8396C-72AC-694C-BBBB-951A6EC728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C1A1835-8498-DA45-B717-2543A2111E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BC1D42-EE6C-7647-8AA1-BCE926591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565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microsoft.com/office/2007/relationships/hdphoto" Target="../media/hdphoto1.wdp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microsoft.com/office/2007/relationships/hdphoto" Target="../media/hdphoto2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8.png"/><Relationship Id="rId7" Type="http://schemas.microsoft.com/office/2007/relationships/hdphoto" Target="../media/hdphoto1.wdp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5.png"/><Relationship Id="rId5" Type="http://schemas.openxmlformats.org/officeDocument/2006/relationships/image" Target="../media/image10.png"/><Relationship Id="rId10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microsoft.com/office/2007/relationships/hdphoto" Target="../media/hdphoto4.wdp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sfdora.org/wp-content/uploads/2021/06/21-0608-SPACE-rubric_Final-1-pdf-663x1024.jpg">
            <a:extLst>
              <a:ext uri="{FF2B5EF4-FFF2-40B4-BE49-F238E27FC236}">
                <a16:creationId xmlns:a16="http://schemas.microsoft.com/office/drawing/2014/main" xmlns="" id="{BAD2136F-F5B5-8845-A442-1F199E3BB4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812" y="285974"/>
            <a:ext cx="4108047" cy="6344858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52881578-962A-9740-839D-AD4581D5EE8B}"/>
              </a:ext>
            </a:extLst>
          </p:cNvPr>
          <p:cNvSpPr txBox="1">
            <a:spLocks/>
          </p:cNvSpPr>
          <p:nvPr/>
        </p:nvSpPr>
        <p:spPr>
          <a:xfrm>
            <a:off x="5023269" y="2347494"/>
            <a:ext cx="6341415" cy="130628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base"/>
            <a:r>
              <a:rPr lang="en-US" sz="3600" b="1" dirty="0">
                <a:solidFill>
                  <a:schemeClr val="bg1"/>
                </a:solidFill>
              </a:rPr>
              <a:t>La </a:t>
            </a:r>
            <a:r>
              <a:rPr lang="en-US" sz="3600" b="1" dirty="0" err="1">
                <a:solidFill>
                  <a:schemeClr val="bg1"/>
                </a:solidFill>
              </a:rPr>
              <a:t>creación</a:t>
            </a:r>
            <a:r>
              <a:rPr lang="en-US" sz="3600" b="1" dirty="0">
                <a:solidFill>
                  <a:schemeClr val="bg1"/>
                </a:solidFill>
              </a:rPr>
              <a:t> de SPACE para la </a:t>
            </a:r>
            <a:r>
              <a:rPr lang="en-US" sz="3600" b="1" dirty="0" err="1">
                <a:solidFill>
                  <a:schemeClr val="bg1"/>
                </a:solidFill>
              </a:rPr>
              <a:t>mejora</a:t>
            </a:r>
            <a:r>
              <a:rPr lang="en-US" sz="3600" b="1" dirty="0">
                <a:solidFill>
                  <a:schemeClr val="bg1"/>
                </a:solidFill>
              </a:rPr>
              <a:t> de la </a:t>
            </a:r>
            <a:r>
              <a:rPr lang="en-US" sz="3600" b="1" dirty="0" err="1">
                <a:solidFill>
                  <a:schemeClr val="bg1"/>
                </a:solidFill>
              </a:rPr>
              <a:t>evaluación</a:t>
            </a:r>
            <a:r>
              <a:rPr lang="en-US" sz="3600" b="1" dirty="0">
                <a:solidFill>
                  <a:schemeClr val="bg1"/>
                </a:solidFill>
              </a:rPr>
              <a:t> </a:t>
            </a:r>
            <a:r>
              <a:rPr lang="en-US" sz="3600" b="1" dirty="0" err="1">
                <a:solidFill>
                  <a:schemeClr val="bg1"/>
                </a:solidFill>
              </a:rPr>
              <a:t>académica</a:t>
            </a:r>
            <a:r>
              <a:rPr lang="en-US" sz="3600" b="1" dirty="0">
                <a:solidFill>
                  <a:schemeClr val="bg1"/>
                </a:solidFill>
              </a:rPr>
              <a:t> </a:t>
            </a:r>
          </a:p>
          <a:p>
            <a:pPr algn="l" fontAlgn="base"/>
            <a:r>
              <a:rPr lang="en-US" sz="3000" b="1" dirty="0">
                <a:solidFill>
                  <a:schemeClr val="bg1"/>
                </a:solidFill>
              </a:rPr>
              <a:t>Creating SPACE to evolve academic assessment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3F59C245-9964-8349-AFB0-CB63770AAFC4}"/>
              </a:ext>
            </a:extLst>
          </p:cNvPr>
          <p:cNvSpPr txBox="1">
            <a:spLocks/>
          </p:cNvSpPr>
          <p:nvPr/>
        </p:nvSpPr>
        <p:spPr>
          <a:xfrm>
            <a:off x="5023271" y="1694350"/>
            <a:ext cx="6341415" cy="38462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base"/>
            <a:r>
              <a:rPr lang="en-US" sz="2000" b="1" dirty="0">
                <a:solidFill>
                  <a:schemeClr val="bg1"/>
                </a:solidFill>
              </a:rPr>
              <a:t>RÚBRICA SPACE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0D02E7C4-E96F-C84B-A516-DC0A4D704F99}"/>
              </a:ext>
            </a:extLst>
          </p:cNvPr>
          <p:cNvCxnSpPr>
            <a:cxnSpLocks/>
          </p:cNvCxnSpPr>
          <p:nvPr/>
        </p:nvCxnSpPr>
        <p:spPr>
          <a:xfrm>
            <a:off x="5152571" y="5281548"/>
            <a:ext cx="6615359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EF0E1826-E114-AC4E-9818-465E4940A05F}"/>
              </a:ext>
            </a:extLst>
          </p:cNvPr>
          <p:cNvSpPr txBox="1">
            <a:spLocks/>
          </p:cNvSpPr>
          <p:nvPr/>
        </p:nvSpPr>
        <p:spPr>
          <a:xfrm>
            <a:off x="5023270" y="5637408"/>
            <a:ext cx="6341415" cy="130628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base"/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261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CA80CD9D-1AFF-3E4A-935B-DBD73140E1C7}"/>
              </a:ext>
            </a:extLst>
          </p:cNvPr>
          <p:cNvSpPr/>
          <p:nvPr/>
        </p:nvSpPr>
        <p:spPr>
          <a:xfrm>
            <a:off x="2374899" y="1273212"/>
            <a:ext cx="3089910" cy="55847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96E43553-C543-3946-8B25-EE92DCA35F43}"/>
              </a:ext>
            </a:extLst>
          </p:cNvPr>
          <p:cNvSpPr/>
          <p:nvPr/>
        </p:nvSpPr>
        <p:spPr>
          <a:xfrm>
            <a:off x="5701150" y="1303841"/>
            <a:ext cx="3089910" cy="55847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163711B9-0C9A-E24A-97EC-FC6A610AD243}"/>
              </a:ext>
            </a:extLst>
          </p:cNvPr>
          <p:cNvSpPr/>
          <p:nvPr/>
        </p:nvSpPr>
        <p:spPr>
          <a:xfrm>
            <a:off x="8942431" y="1303841"/>
            <a:ext cx="3089910" cy="558478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AB29EC00-E336-454D-B6B6-74B16CDE6E0D}"/>
              </a:ext>
            </a:extLst>
          </p:cNvPr>
          <p:cNvSpPr/>
          <p:nvPr/>
        </p:nvSpPr>
        <p:spPr>
          <a:xfrm>
            <a:off x="5701150" y="1273212"/>
            <a:ext cx="3089910" cy="5584788"/>
          </a:xfrm>
          <a:prstGeom prst="rect">
            <a:avLst/>
          </a:prstGeom>
          <a:solidFill>
            <a:srgbClr val="FBE5D6">
              <a:alpha val="50196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754D8B8F-7F62-2547-9DAD-7D1EA7A18509}"/>
              </a:ext>
            </a:extLst>
          </p:cNvPr>
          <p:cNvSpPr/>
          <p:nvPr/>
        </p:nvSpPr>
        <p:spPr>
          <a:xfrm>
            <a:off x="95250" y="2606040"/>
            <a:ext cx="2068830" cy="35661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6CF26C31-2AFC-F141-81E3-61800B4CA503}"/>
              </a:ext>
            </a:extLst>
          </p:cNvPr>
          <p:cNvSpPr txBox="1"/>
          <p:nvPr/>
        </p:nvSpPr>
        <p:spPr>
          <a:xfrm>
            <a:off x="2374899" y="1371600"/>
            <a:ext cx="2870201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400" dirty="0" smtClean="0"/>
              <a:t>Las </a:t>
            </a:r>
            <a:r>
              <a:rPr lang="en-US" sz="1400" dirty="0" err="1" smtClean="0"/>
              <a:t>normas</a:t>
            </a:r>
            <a:r>
              <a:rPr lang="en-US" sz="1400" dirty="0" smtClean="0"/>
              <a:t> </a:t>
            </a:r>
            <a:r>
              <a:rPr lang="en-US" sz="1400" dirty="0" err="1" smtClean="0"/>
              <a:t>están</a:t>
            </a:r>
            <a:r>
              <a:rPr lang="en-US" sz="1400" dirty="0" smtClean="0"/>
              <a:t> </a:t>
            </a:r>
            <a:r>
              <a:rPr lang="en-US" sz="1400" b="1" dirty="0" err="1" smtClean="0"/>
              <a:t>explícitamente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diseñadas</a:t>
            </a:r>
            <a:r>
              <a:rPr lang="en-US" sz="1400" b="1" dirty="0" smtClean="0"/>
              <a:t> y </a:t>
            </a:r>
            <a:r>
              <a:rPr lang="en-US" sz="1400" b="1" dirty="0" err="1" smtClean="0"/>
              <a:t>articuladas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para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alinearse</a:t>
            </a:r>
            <a:r>
              <a:rPr lang="en-US" sz="1400" b="1" dirty="0" smtClean="0"/>
              <a:t> con la </a:t>
            </a:r>
            <a:r>
              <a:rPr lang="en-US" sz="1400" b="1" dirty="0" err="1" smtClean="0"/>
              <a:t>misión</a:t>
            </a:r>
            <a:r>
              <a:rPr lang="en-US" sz="1400" b="1" dirty="0" smtClean="0"/>
              <a:t> y los </a:t>
            </a:r>
            <a:r>
              <a:rPr lang="en-US" sz="1400" b="1" dirty="0" err="1" smtClean="0"/>
              <a:t>valores</a:t>
            </a:r>
            <a:r>
              <a:rPr lang="en-US" sz="1400" b="1" dirty="0" smtClean="0"/>
              <a:t> de la </a:t>
            </a:r>
            <a:r>
              <a:rPr lang="en-US" sz="1400" b="1" dirty="0" err="1" smtClean="0"/>
              <a:t>institución</a:t>
            </a:r>
            <a:r>
              <a:rPr lang="en-US" sz="1400" b="1" dirty="0" smtClean="0"/>
              <a:t>,</a:t>
            </a:r>
            <a:r>
              <a:rPr lang="en-US" sz="1400" dirty="0" smtClean="0"/>
              <a:t> </a:t>
            </a:r>
            <a:r>
              <a:rPr lang="en-US" sz="1400" dirty="0" err="1" smtClean="0"/>
              <a:t>así</a:t>
            </a:r>
            <a:r>
              <a:rPr lang="en-US" sz="1400" dirty="0" smtClean="0"/>
              <a:t> </a:t>
            </a:r>
            <a:r>
              <a:rPr lang="en-US" sz="1400" dirty="0" err="1" smtClean="0"/>
              <a:t>como</a:t>
            </a:r>
            <a:r>
              <a:rPr lang="en-US" sz="1400" dirty="0" smtClean="0"/>
              <a:t> </a:t>
            </a:r>
            <a:r>
              <a:rPr lang="en-US" sz="1400" dirty="0" err="1" smtClean="0"/>
              <a:t>para</a:t>
            </a:r>
            <a:r>
              <a:rPr lang="en-US" sz="1400" dirty="0" smtClean="0"/>
              <a:t> </a:t>
            </a:r>
            <a:r>
              <a:rPr lang="en-US" sz="1400" dirty="0" err="1" smtClean="0"/>
              <a:t>incrementar</a:t>
            </a:r>
            <a:r>
              <a:rPr lang="en-US" sz="1400" dirty="0" smtClean="0"/>
              <a:t> la </a:t>
            </a:r>
            <a:r>
              <a:rPr lang="en-US" sz="1400" dirty="0" err="1" smtClean="0"/>
              <a:t>equidad</a:t>
            </a:r>
            <a:r>
              <a:rPr lang="en-US" sz="1400" dirty="0" smtClean="0"/>
              <a:t> y el </a:t>
            </a:r>
            <a:r>
              <a:rPr lang="en-US" sz="1400" dirty="0" err="1" smtClean="0"/>
              <a:t>apoyo</a:t>
            </a:r>
            <a:r>
              <a:rPr lang="en-US" sz="1400" dirty="0" smtClean="0"/>
              <a:t> a los </a:t>
            </a:r>
            <a:r>
              <a:rPr lang="en-US" sz="1400" dirty="0" err="1" smtClean="0"/>
              <a:t>grupos</a:t>
            </a:r>
            <a:r>
              <a:rPr lang="en-US" sz="1400" dirty="0" smtClean="0"/>
              <a:t> </a:t>
            </a:r>
            <a:r>
              <a:rPr lang="en-US" sz="1400" dirty="0" err="1" smtClean="0"/>
              <a:t>tradicionalmente</a:t>
            </a:r>
            <a:r>
              <a:rPr lang="en-US" sz="1400" dirty="0" smtClean="0"/>
              <a:t> </a:t>
            </a:r>
            <a:r>
              <a:rPr lang="en-US" sz="1400" dirty="0" err="1" smtClean="0"/>
              <a:t>subrepresentados</a:t>
            </a:r>
            <a:r>
              <a:rPr lang="en-US" sz="1400" dirty="0" smtClean="0"/>
              <a:t>.</a:t>
            </a:r>
          </a:p>
          <a:p>
            <a:pPr>
              <a:spcAft>
                <a:spcPts val="1200"/>
              </a:spcAft>
            </a:pPr>
            <a:r>
              <a:rPr lang="en-US" sz="1400" dirty="0" smtClean="0"/>
              <a:t>Los </a:t>
            </a:r>
            <a:r>
              <a:rPr lang="en-US" sz="1400" dirty="0" err="1" smtClean="0"/>
              <a:t>estándares</a:t>
            </a:r>
            <a:r>
              <a:rPr lang="en-US" sz="1400" dirty="0" smtClean="0"/>
              <a:t> de </a:t>
            </a:r>
            <a:r>
              <a:rPr lang="en-US" sz="1400" dirty="0" err="1" smtClean="0"/>
              <a:t>actividad</a:t>
            </a:r>
            <a:r>
              <a:rPr lang="en-US" sz="1400" dirty="0" smtClean="0"/>
              <a:t> </a:t>
            </a:r>
            <a:r>
              <a:rPr lang="en-US" sz="1400" dirty="0" err="1" smtClean="0"/>
              <a:t>académica</a:t>
            </a:r>
            <a:r>
              <a:rPr lang="en-US" sz="1400" dirty="0" smtClean="0"/>
              <a:t> </a:t>
            </a:r>
            <a:r>
              <a:rPr lang="en-US" sz="1400" dirty="0" err="1" smtClean="0"/>
              <a:t>tienen</a:t>
            </a:r>
            <a:r>
              <a:rPr lang="en-US" sz="1400" dirty="0" smtClean="0"/>
              <a:t> en </a:t>
            </a:r>
            <a:r>
              <a:rPr lang="en-US" sz="1400" dirty="0" err="1" smtClean="0"/>
              <a:t>cuenta</a:t>
            </a:r>
            <a:r>
              <a:rPr lang="en-US" sz="1400" dirty="0" smtClean="0"/>
              <a:t> el </a:t>
            </a:r>
            <a:r>
              <a:rPr lang="en-US" sz="1400" b="1" dirty="0" err="1" smtClean="0"/>
              <a:t>equilibrio</a:t>
            </a:r>
            <a:r>
              <a:rPr lang="en-US" sz="1400" b="1" dirty="0" smtClean="0"/>
              <a:t> entre </a:t>
            </a:r>
            <a:r>
              <a:rPr lang="en-US" sz="1400" b="1" dirty="0" err="1" smtClean="0"/>
              <a:t>investigación</a:t>
            </a:r>
            <a:r>
              <a:rPr lang="en-US" sz="1400" b="1" dirty="0" smtClean="0"/>
              <a:t>, </a:t>
            </a:r>
            <a:r>
              <a:rPr lang="en-US" sz="1400" b="1" dirty="0" err="1" smtClean="0"/>
              <a:t>docencia</a:t>
            </a:r>
            <a:r>
              <a:rPr lang="en-US" sz="1400" b="1" dirty="0" smtClean="0"/>
              <a:t> y </a:t>
            </a:r>
            <a:r>
              <a:rPr lang="en-US" sz="1400" b="1" dirty="0" err="1" smtClean="0"/>
              <a:t>actos</a:t>
            </a:r>
            <a:r>
              <a:rPr lang="en-US" sz="1400" b="1" dirty="0" smtClean="0"/>
              <a:t> de </a:t>
            </a:r>
            <a:r>
              <a:rPr lang="en-US" sz="1400" b="1" dirty="0" err="1" smtClean="0"/>
              <a:t>servicio</a:t>
            </a:r>
            <a:r>
              <a:rPr lang="en-US" sz="1400" dirty="0" smtClean="0"/>
              <a:t>, entre los </a:t>
            </a:r>
            <a:r>
              <a:rPr lang="en-US" sz="1400" dirty="0" err="1" smtClean="0"/>
              <a:t>que</a:t>
            </a:r>
            <a:r>
              <a:rPr lang="en-US" sz="1400" dirty="0" smtClean="0"/>
              <a:t> se </a:t>
            </a:r>
            <a:r>
              <a:rPr lang="en-US" sz="1400" dirty="0" err="1" smtClean="0"/>
              <a:t>cuentan</a:t>
            </a:r>
            <a:r>
              <a:rPr lang="en-US" sz="1400" dirty="0" smtClean="0"/>
              <a:t> la </a:t>
            </a:r>
            <a:r>
              <a:rPr lang="en-US" sz="1400" dirty="0" err="1" smtClean="0"/>
              <a:t>formación</a:t>
            </a:r>
            <a:r>
              <a:rPr lang="en-US" sz="1400" dirty="0" smtClean="0"/>
              <a:t>, la </a:t>
            </a:r>
            <a:r>
              <a:rPr lang="en-US" sz="1400" dirty="0" err="1" smtClean="0"/>
              <a:t>mentoría</a:t>
            </a:r>
            <a:r>
              <a:rPr lang="en-US" sz="1400" dirty="0" smtClean="0"/>
              <a:t> y el </a:t>
            </a:r>
            <a:r>
              <a:rPr lang="en-US" sz="1400" dirty="0" err="1" smtClean="0"/>
              <a:t>civismo</a:t>
            </a:r>
            <a:r>
              <a:rPr lang="en-US" sz="1400" dirty="0" smtClean="0"/>
              <a:t>.</a:t>
            </a:r>
          </a:p>
          <a:p>
            <a:pPr>
              <a:spcAft>
                <a:spcPts val="1200"/>
              </a:spcAft>
            </a:pPr>
            <a:r>
              <a:rPr lang="en-US" sz="1400" dirty="0" smtClean="0"/>
              <a:t>Se </a:t>
            </a:r>
            <a:r>
              <a:rPr lang="en-US" sz="1400" dirty="0" err="1" smtClean="0"/>
              <a:t>articulan</a:t>
            </a:r>
            <a:r>
              <a:rPr lang="en-US" sz="1400" dirty="0" smtClean="0"/>
              <a:t> </a:t>
            </a:r>
            <a:r>
              <a:rPr lang="en-US" sz="1400" dirty="0" err="1" smtClean="0"/>
              <a:t>definiciones</a:t>
            </a:r>
            <a:r>
              <a:rPr lang="en-US" sz="1400" dirty="0" smtClean="0"/>
              <a:t> y </a:t>
            </a:r>
            <a:r>
              <a:rPr lang="en-US" sz="1400" dirty="0" err="1" smtClean="0"/>
              <a:t>normas</a:t>
            </a:r>
            <a:r>
              <a:rPr lang="en-US" sz="1400" dirty="0" smtClean="0"/>
              <a:t> </a:t>
            </a:r>
            <a:r>
              <a:rPr lang="en-US" sz="1400" dirty="0" err="1" smtClean="0"/>
              <a:t>específicas</a:t>
            </a:r>
            <a:r>
              <a:rPr lang="en-US" sz="1400" dirty="0" smtClean="0"/>
              <a:t> de </a:t>
            </a:r>
            <a:r>
              <a:rPr lang="en-US" sz="1400" dirty="0" err="1" smtClean="0"/>
              <a:t>calidad</a:t>
            </a:r>
            <a:r>
              <a:rPr lang="en-US" sz="1400" dirty="0" smtClean="0"/>
              <a:t> </a:t>
            </a:r>
            <a:r>
              <a:rPr lang="en-US" sz="1400" dirty="0" err="1" smtClean="0"/>
              <a:t>sobre</a:t>
            </a:r>
            <a:r>
              <a:rPr lang="en-US" sz="1400" dirty="0" smtClean="0"/>
              <a:t> la </a:t>
            </a:r>
            <a:r>
              <a:rPr lang="en-US" sz="1400" dirty="0" err="1" smtClean="0"/>
              <a:t>actividad</a:t>
            </a:r>
            <a:r>
              <a:rPr lang="en-US" sz="1400" dirty="0" smtClean="0"/>
              <a:t> </a:t>
            </a:r>
            <a:r>
              <a:rPr lang="en-US" sz="1400" dirty="0" err="1" smtClean="0"/>
              <a:t>académica</a:t>
            </a:r>
            <a:r>
              <a:rPr lang="en-US" sz="1400" dirty="0" smtClean="0"/>
              <a:t> y </a:t>
            </a:r>
            <a:r>
              <a:rPr lang="en-US" sz="1400" b="1" dirty="0" smtClean="0"/>
              <a:t>se </a:t>
            </a:r>
            <a:r>
              <a:rPr lang="en-US" sz="1400" b="1" dirty="0" err="1" smtClean="0"/>
              <a:t>comparten</a:t>
            </a:r>
            <a:r>
              <a:rPr lang="en-US" sz="1400" b="1" dirty="0" smtClean="0"/>
              <a:t> entre </a:t>
            </a:r>
            <a:r>
              <a:rPr lang="en-US" sz="1400" b="1" dirty="0" err="1" smtClean="0"/>
              <a:t>diversas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disciplinas</a:t>
            </a:r>
            <a:r>
              <a:rPr lang="en-US" sz="1400" b="1" dirty="0" smtClean="0"/>
              <a:t> </a:t>
            </a:r>
            <a:r>
              <a:rPr lang="en-US" sz="1400" dirty="0" smtClean="0"/>
              <a:t>y </a:t>
            </a:r>
            <a:r>
              <a:rPr lang="en-US" sz="1400" dirty="0" err="1" smtClean="0"/>
              <a:t>comités</a:t>
            </a:r>
            <a:r>
              <a:rPr lang="en-US" sz="1400" dirty="0" smtClean="0"/>
              <a:t> de </a:t>
            </a:r>
            <a:r>
              <a:rPr lang="en-US" sz="1400" dirty="0" err="1" smtClean="0"/>
              <a:t>promoción</a:t>
            </a:r>
            <a:r>
              <a:rPr lang="en-US" sz="1400" dirty="0" smtClean="0"/>
              <a:t> y </a:t>
            </a:r>
            <a:r>
              <a:rPr lang="en-US" sz="1400" dirty="0" err="1" smtClean="0"/>
              <a:t>evaluación</a:t>
            </a:r>
            <a:r>
              <a:rPr lang="en-US" sz="1400" dirty="0" smtClean="0"/>
              <a:t>.</a:t>
            </a:r>
            <a:endParaRPr lang="en-US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61E83364-7F3F-534F-AD2A-CE5A75BD8FED}"/>
              </a:ext>
            </a:extLst>
          </p:cNvPr>
          <p:cNvSpPr txBox="1"/>
          <p:nvPr/>
        </p:nvSpPr>
        <p:spPr>
          <a:xfrm>
            <a:off x="5852521" y="1371600"/>
            <a:ext cx="2870201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400" dirty="0" smtClean="0"/>
              <a:t>La </a:t>
            </a:r>
            <a:r>
              <a:rPr lang="en-US" sz="1400" dirty="0" err="1" smtClean="0"/>
              <a:t>actividad</a:t>
            </a:r>
            <a:r>
              <a:rPr lang="en-US" sz="1400" dirty="0" smtClean="0"/>
              <a:t> </a:t>
            </a:r>
            <a:r>
              <a:rPr lang="en-US" sz="1400" dirty="0" err="1" smtClean="0"/>
              <a:t>académica</a:t>
            </a:r>
            <a:r>
              <a:rPr lang="en-US" sz="1400" dirty="0" smtClean="0"/>
              <a:t> se </a:t>
            </a:r>
            <a:r>
              <a:rPr lang="en-US" sz="1400" dirty="0" err="1" smtClean="0"/>
              <a:t>evalúa</a:t>
            </a:r>
            <a:r>
              <a:rPr lang="en-US" sz="1400" dirty="0" smtClean="0"/>
              <a:t> </a:t>
            </a:r>
            <a:r>
              <a:rPr lang="en-US" sz="1400" dirty="0" err="1" smtClean="0"/>
              <a:t>mediante</a:t>
            </a:r>
            <a:r>
              <a:rPr lang="en-US" sz="1400" dirty="0" smtClean="0"/>
              <a:t> </a:t>
            </a:r>
            <a:r>
              <a:rPr lang="en-US" sz="1400" b="1" dirty="0" err="1" smtClean="0"/>
              <a:t>varios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indicadores</a:t>
            </a:r>
            <a:r>
              <a:rPr lang="en-US" sz="1400" dirty="0" smtClean="0"/>
              <a:t> (</a:t>
            </a:r>
            <a:r>
              <a:rPr lang="en-US" sz="1400" dirty="0" err="1" smtClean="0"/>
              <a:t>por</a:t>
            </a:r>
            <a:r>
              <a:rPr lang="en-US" sz="1400" dirty="0" smtClean="0"/>
              <a:t> </a:t>
            </a:r>
            <a:r>
              <a:rPr lang="en-US" sz="1400" dirty="0" err="1" smtClean="0"/>
              <a:t>ejemplo</a:t>
            </a:r>
            <a:r>
              <a:rPr lang="en-US" sz="1400" dirty="0" smtClean="0"/>
              <a:t>, </a:t>
            </a:r>
            <a:r>
              <a:rPr lang="en-US" sz="1400" dirty="0" err="1" smtClean="0"/>
              <a:t>su</a:t>
            </a:r>
            <a:r>
              <a:rPr lang="en-US" sz="1400" dirty="0" smtClean="0"/>
              <a:t> </a:t>
            </a:r>
            <a:r>
              <a:rPr lang="en-US" sz="1400" dirty="0" err="1" smtClean="0"/>
              <a:t>impacto</a:t>
            </a:r>
            <a:r>
              <a:rPr lang="en-US" sz="1400" dirty="0" smtClean="0"/>
              <a:t> social), </a:t>
            </a:r>
            <a:r>
              <a:rPr lang="en-US" sz="1400" b="1" dirty="0" err="1" smtClean="0"/>
              <a:t>unidades</a:t>
            </a:r>
            <a:r>
              <a:rPr lang="en-US" sz="1400" b="1" dirty="0" smtClean="0"/>
              <a:t> de </a:t>
            </a:r>
            <a:r>
              <a:rPr lang="en-US" sz="1400" b="1" dirty="0" err="1" smtClean="0"/>
              <a:t>evaluación</a:t>
            </a:r>
            <a:r>
              <a:rPr lang="en-US" sz="1400" dirty="0" smtClean="0"/>
              <a:t> (</a:t>
            </a:r>
            <a:r>
              <a:rPr lang="en-US" sz="1400" dirty="0" err="1" smtClean="0"/>
              <a:t>por</a:t>
            </a:r>
            <a:r>
              <a:rPr lang="en-US" sz="1400" dirty="0" smtClean="0"/>
              <a:t> </a:t>
            </a:r>
            <a:r>
              <a:rPr lang="en-US" sz="1400" dirty="0" err="1" smtClean="0"/>
              <a:t>ejemplo</a:t>
            </a:r>
            <a:r>
              <a:rPr lang="en-US" sz="1400" dirty="0" smtClean="0"/>
              <a:t>, el </a:t>
            </a:r>
            <a:r>
              <a:rPr lang="en-US" sz="1400" dirty="0" err="1" smtClean="0"/>
              <a:t>conjunto</a:t>
            </a:r>
            <a:r>
              <a:rPr lang="en-US" sz="1400" dirty="0" smtClean="0"/>
              <a:t> de </a:t>
            </a:r>
            <a:r>
              <a:rPr lang="en-US" sz="1400" dirty="0" err="1" smtClean="0"/>
              <a:t>toda</a:t>
            </a:r>
            <a:r>
              <a:rPr lang="en-US" sz="1400" dirty="0" smtClean="0"/>
              <a:t> la </a:t>
            </a:r>
            <a:r>
              <a:rPr lang="en-US" sz="1400" dirty="0" err="1" smtClean="0"/>
              <a:t>actividad</a:t>
            </a:r>
            <a:r>
              <a:rPr lang="en-US" sz="1400" dirty="0" smtClean="0"/>
              <a:t> </a:t>
            </a:r>
            <a:r>
              <a:rPr lang="en-US" sz="1400" dirty="0" err="1" smtClean="0"/>
              <a:t>investigadora</a:t>
            </a:r>
            <a:r>
              <a:rPr lang="en-US" sz="1400" dirty="0" smtClean="0"/>
              <a:t> en </a:t>
            </a:r>
            <a:r>
              <a:rPr lang="en-US" sz="1400" dirty="0" err="1" smtClean="0"/>
              <a:t>contraposición</a:t>
            </a:r>
            <a:r>
              <a:rPr lang="en-US" sz="1400" dirty="0" smtClean="0"/>
              <a:t> a los </a:t>
            </a:r>
            <a:r>
              <a:rPr lang="en-US" sz="1400" dirty="0" err="1" smtClean="0"/>
              <a:t>artículos</a:t>
            </a:r>
            <a:r>
              <a:rPr lang="en-US" sz="1400" dirty="0" smtClean="0"/>
              <a:t> </a:t>
            </a:r>
            <a:r>
              <a:rPr lang="en-US" sz="1400" dirty="0" err="1" smtClean="0"/>
              <a:t>individuales</a:t>
            </a:r>
            <a:r>
              <a:rPr lang="en-US" sz="1400" dirty="0" smtClean="0"/>
              <a:t>) y </a:t>
            </a:r>
            <a:r>
              <a:rPr lang="en-US" sz="1400" b="1" dirty="0" err="1" smtClean="0"/>
              <a:t>formas</a:t>
            </a:r>
            <a:r>
              <a:rPr lang="en-US" sz="1400" b="1" dirty="0" smtClean="0"/>
              <a:t> de </a:t>
            </a:r>
            <a:r>
              <a:rPr lang="en-US" sz="1400" b="1" dirty="0" err="1" smtClean="0"/>
              <a:t>publicación</a:t>
            </a:r>
            <a:r>
              <a:rPr lang="en-US" sz="1400" b="1" dirty="0" smtClean="0"/>
              <a:t> </a:t>
            </a:r>
            <a:r>
              <a:rPr lang="en-US" sz="1400" dirty="0" smtClean="0"/>
              <a:t>(</a:t>
            </a:r>
            <a:r>
              <a:rPr lang="en-US" sz="1400" dirty="0" err="1" smtClean="0"/>
              <a:t>por</a:t>
            </a:r>
            <a:r>
              <a:rPr lang="en-US" sz="1400" dirty="0" smtClean="0"/>
              <a:t> </a:t>
            </a:r>
            <a:r>
              <a:rPr lang="en-US" sz="1400" dirty="0" err="1" smtClean="0"/>
              <a:t>ejemplo</a:t>
            </a:r>
            <a:r>
              <a:rPr lang="en-US" sz="1400" dirty="0" smtClean="0"/>
              <a:t>, al </a:t>
            </a:r>
            <a:r>
              <a:rPr lang="en-US" sz="1400" dirty="0" err="1" smtClean="0"/>
              <a:t>margen</a:t>
            </a:r>
            <a:r>
              <a:rPr lang="en-US" sz="1400" dirty="0" smtClean="0"/>
              <a:t> de </a:t>
            </a:r>
            <a:r>
              <a:rPr lang="en-US" sz="1400" dirty="0" err="1" smtClean="0"/>
              <a:t>las</a:t>
            </a:r>
            <a:r>
              <a:rPr lang="en-US" sz="1400" dirty="0" smtClean="0"/>
              <a:t> </a:t>
            </a:r>
            <a:r>
              <a:rPr lang="en-US" sz="1400" dirty="0" err="1" smtClean="0"/>
              <a:t>revistas</a:t>
            </a:r>
            <a:r>
              <a:rPr lang="en-US" sz="1400" dirty="0" smtClean="0"/>
              <a:t> </a:t>
            </a:r>
            <a:r>
              <a:rPr lang="en-US" sz="1400" dirty="0" err="1" smtClean="0"/>
              <a:t>científicas</a:t>
            </a:r>
            <a:r>
              <a:rPr lang="en-US" sz="1400" dirty="0" smtClean="0"/>
              <a:t>).</a:t>
            </a:r>
          </a:p>
          <a:p>
            <a:pPr>
              <a:spcAft>
                <a:spcPts val="1200"/>
              </a:spcAft>
            </a:pPr>
            <a:r>
              <a:rPr lang="en-US" sz="1400" dirty="0" smtClean="0"/>
              <a:t>Los </a:t>
            </a:r>
            <a:r>
              <a:rPr lang="en-US" sz="1400" dirty="0" err="1" smtClean="0"/>
              <a:t>indicadores</a:t>
            </a:r>
            <a:r>
              <a:rPr lang="en-US" sz="1400" dirty="0" smtClean="0"/>
              <a:t> de </a:t>
            </a:r>
            <a:r>
              <a:rPr lang="en-US" sz="1400" dirty="0" err="1" smtClean="0"/>
              <a:t>calidad</a:t>
            </a:r>
            <a:r>
              <a:rPr lang="en-US" sz="1400" dirty="0" smtClean="0"/>
              <a:t> </a:t>
            </a:r>
            <a:r>
              <a:rPr lang="en-US" sz="1400" dirty="0" err="1" smtClean="0"/>
              <a:t>reconocen</a:t>
            </a:r>
            <a:r>
              <a:rPr lang="en-US" sz="1400" dirty="0" smtClean="0"/>
              <a:t> </a:t>
            </a:r>
            <a:r>
              <a:rPr lang="en-US" sz="1400" b="1" dirty="0" err="1" smtClean="0"/>
              <a:t>las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actividades</a:t>
            </a:r>
            <a:r>
              <a:rPr lang="en-US" sz="1400" b="1" dirty="0" smtClean="0"/>
              <a:t> y los </a:t>
            </a:r>
            <a:r>
              <a:rPr lang="en-US" sz="1400" b="1" dirty="0" err="1" smtClean="0"/>
              <a:t>logros</a:t>
            </a:r>
            <a:r>
              <a:rPr lang="en-US" sz="1400" b="1" dirty="0" smtClean="0"/>
              <a:t> de </a:t>
            </a:r>
            <a:r>
              <a:rPr lang="en-US" sz="1400" b="1" dirty="0" err="1" smtClean="0"/>
              <a:t>una</a:t>
            </a:r>
            <a:r>
              <a:rPr lang="en-US" sz="1400" b="1" dirty="0" smtClean="0"/>
              <a:t> forma no </a:t>
            </a:r>
            <a:r>
              <a:rPr lang="en-US" sz="1400" b="1" dirty="0" err="1" smtClean="0"/>
              <a:t>individualizada</a:t>
            </a:r>
            <a:r>
              <a:rPr lang="en-US" sz="1400" dirty="0" smtClean="0"/>
              <a:t>; </a:t>
            </a:r>
            <a:r>
              <a:rPr lang="en-US" sz="1400" dirty="0" err="1" smtClean="0"/>
              <a:t>por</a:t>
            </a:r>
            <a:r>
              <a:rPr lang="en-US" sz="1400" dirty="0" smtClean="0"/>
              <a:t> </a:t>
            </a:r>
            <a:r>
              <a:rPr lang="en-US" sz="1400" dirty="0" err="1" smtClean="0"/>
              <a:t>ejemplo</a:t>
            </a:r>
            <a:r>
              <a:rPr lang="en-US" sz="1400" dirty="0" smtClean="0"/>
              <a:t>, del </a:t>
            </a:r>
            <a:r>
              <a:rPr lang="en-US" sz="1400" dirty="0" err="1" smtClean="0"/>
              <a:t>equipo</a:t>
            </a:r>
            <a:r>
              <a:rPr lang="en-US" sz="1400" dirty="0" smtClean="0"/>
              <a:t> de </a:t>
            </a:r>
            <a:r>
              <a:rPr lang="en-US" sz="1400" dirty="0" err="1" smtClean="0"/>
              <a:t>ciencias</a:t>
            </a:r>
            <a:r>
              <a:rPr lang="en-US" sz="1400" dirty="0" smtClean="0"/>
              <a:t>.</a:t>
            </a:r>
          </a:p>
          <a:p>
            <a:pPr>
              <a:spcAft>
                <a:spcPts val="1200"/>
              </a:spcAft>
            </a:pPr>
            <a:r>
              <a:rPr lang="en-US" sz="1400" dirty="0" smtClean="0"/>
              <a:t>Las </a:t>
            </a:r>
            <a:r>
              <a:rPr lang="en-US" sz="1400" dirty="0" err="1" smtClean="0"/>
              <a:t>nuevas</a:t>
            </a:r>
            <a:r>
              <a:rPr lang="en-US" sz="1400" dirty="0" smtClean="0"/>
              <a:t> </a:t>
            </a:r>
            <a:r>
              <a:rPr lang="en-US" sz="1400" dirty="0" err="1" smtClean="0"/>
              <a:t>definiciones</a:t>
            </a:r>
            <a:r>
              <a:rPr lang="en-US" sz="1400" dirty="0" smtClean="0"/>
              <a:t> de </a:t>
            </a:r>
            <a:r>
              <a:rPr lang="en-US" sz="1400" i="1" dirty="0" err="1" smtClean="0"/>
              <a:t>actividad</a:t>
            </a:r>
            <a:r>
              <a:rPr lang="en-US" sz="1400" i="1" dirty="0" smtClean="0"/>
              <a:t> </a:t>
            </a:r>
            <a:r>
              <a:rPr lang="en-US" sz="1400" i="1" dirty="0" err="1" smtClean="0"/>
              <a:t>académica</a:t>
            </a:r>
            <a:r>
              <a:rPr lang="en-US" sz="1400" dirty="0" smtClean="0"/>
              <a:t> </a:t>
            </a:r>
            <a:r>
              <a:rPr lang="en-US" sz="1400" b="1" dirty="0" smtClean="0"/>
              <a:t>se </a:t>
            </a:r>
            <a:r>
              <a:rPr lang="en-US" sz="1400" b="1" dirty="0" err="1" smtClean="0"/>
              <a:t>usan</a:t>
            </a:r>
            <a:r>
              <a:rPr lang="en-US" sz="1400" b="1" dirty="0" smtClean="0"/>
              <a:t> en </a:t>
            </a:r>
            <a:r>
              <a:rPr lang="en-US" sz="1400" b="1" dirty="0" err="1" smtClean="0"/>
              <a:t>todas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las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definiciones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institucionales</a:t>
            </a:r>
            <a:r>
              <a:rPr lang="en-US" sz="1400" dirty="0" smtClean="0"/>
              <a:t>.</a:t>
            </a:r>
            <a:endParaRPr lang="en-US" sz="1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BE45EE6F-F9B0-744D-94BE-11BBB8900CED}"/>
              </a:ext>
            </a:extLst>
          </p:cNvPr>
          <p:cNvSpPr txBox="1"/>
          <p:nvPr/>
        </p:nvSpPr>
        <p:spPr>
          <a:xfrm>
            <a:off x="8942431" y="1371600"/>
            <a:ext cx="2870201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400" dirty="0" smtClean="0"/>
              <a:t>El </a:t>
            </a:r>
            <a:r>
              <a:rPr lang="en-US" sz="1400" dirty="0" err="1" smtClean="0"/>
              <a:t>profesorado</a:t>
            </a:r>
            <a:r>
              <a:rPr lang="en-US" sz="1400" dirty="0" smtClean="0"/>
              <a:t> </a:t>
            </a:r>
            <a:r>
              <a:rPr lang="en-US" sz="1400" dirty="0" err="1" smtClean="0"/>
              <a:t>tiene</a:t>
            </a:r>
            <a:r>
              <a:rPr lang="en-US" sz="1400" dirty="0" smtClean="0"/>
              <a:t> la </a:t>
            </a:r>
            <a:r>
              <a:rPr lang="en-US" sz="1400" dirty="0" err="1" smtClean="0"/>
              <a:t>posibilidad</a:t>
            </a:r>
            <a:r>
              <a:rPr lang="en-US" sz="1400" dirty="0" smtClean="0"/>
              <a:t> de </a:t>
            </a:r>
            <a:r>
              <a:rPr lang="en-US" sz="1400" dirty="0" err="1" smtClean="0"/>
              <a:t>adaptar</a:t>
            </a:r>
            <a:r>
              <a:rPr lang="en-US" sz="1400" dirty="0" smtClean="0"/>
              <a:t> </a:t>
            </a:r>
            <a:r>
              <a:rPr lang="en-US" sz="1400" dirty="0" err="1" smtClean="0"/>
              <a:t>las</a:t>
            </a:r>
            <a:r>
              <a:rPr lang="en-US" sz="1400" dirty="0" smtClean="0"/>
              <a:t> </a:t>
            </a:r>
            <a:r>
              <a:rPr lang="en-US" sz="1400" dirty="0" err="1" smtClean="0"/>
              <a:t>medidas</a:t>
            </a:r>
            <a:r>
              <a:rPr lang="en-US" sz="1400" dirty="0" smtClean="0"/>
              <a:t> </a:t>
            </a:r>
            <a:r>
              <a:rPr lang="en-US" sz="1400" dirty="0" err="1" smtClean="0"/>
              <a:t>que</a:t>
            </a:r>
            <a:r>
              <a:rPr lang="en-US" sz="1400" dirty="0" smtClean="0"/>
              <a:t> </a:t>
            </a:r>
            <a:r>
              <a:rPr lang="en-US" sz="1400" dirty="0" err="1" smtClean="0"/>
              <a:t>evalúan</a:t>
            </a:r>
            <a:r>
              <a:rPr lang="en-US" sz="1400" dirty="0" smtClean="0"/>
              <a:t> los </a:t>
            </a:r>
            <a:r>
              <a:rPr lang="en-US" sz="1400" dirty="0" err="1" smtClean="0"/>
              <a:t>buenos</a:t>
            </a:r>
            <a:r>
              <a:rPr lang="en-US" sz="1400" dirty="0" smtClean="0"/>
              <a:t> </a:t>
            </a:r>
            <a:r>
              <a:rPr lang="en-US" sz="1400" dirty="0" err="1" smtClean="0"/>
              <a:t>resultados</a:t>
            </a:r>
            <a:r>
              <a:rPr lang="en-US" sz="1400" dirty="0" smtClean="0"/>
              <a:t> </a:t>
            </a:r>
            <a:r>
              <a:rPr lang="en-US" sz="1400" dirty="0" err="1" smtClean="0"/>
              <a:t>para</a:t>
            </a:r>
            <a:r>
              <a:rPr lang="en-US" sz="1400" dirty="0" smtClean="0"/>
              <a:t> </a:t>
            </a:r>
            <a:r>
              <a:rPr lang="en-US" sz="1400" dirty="0" err="1" smtClean="0"/>
              <a:t>reflejar</a:t>
            </a:r>
            <a:r>
              <a:rPr lang="en-US" sz="1400" dirty="0" smtClean="0"/>
              <a:t> </a:t>
            </a:r>
            <a:r>
              <a:rPr lang="en-US" sz="1400" dirty="0" err="1" smtClean="0"/>
              <a:t>sus</a:t>
            </a:r>
            <a:r>
              <a:rPr lang="en-US" sz="1400" dirty="0" smtClean="0"/>
              <a:t> </a:t>
            </a:r>
            <a:r>
              <a:rPr lang="en-US" sz="1400" dirty="0" err="1" smtClean="0"/>
              <a:t>intereses</a:t>
            </a:r>
            <a:r>
              <a:rPr lang="en-US" sz="1400" dirty="0" smtClean="0"/>
              <a:t> y </a:t>
            </a:r>
            <a:r>
              <a:rPr lang="en-US" sz="1400" dirty="0" err="1" smtClean="0"/>
              <a:t>objetivos</a:t>
            </a:r>
            <a:r>
              <a:rPr lang="en-US" sz="1400" dirty="0" smtClean="0"/>
              <a:t> en el campo de la </a:t>
            </a:r>
            <a:r>
              <a:rPr lang="en-US" sz="1400" dirty="0" err="1" smtClean="0"/>
              <a:t>investigación</a:t>
            </a:r>
            <a:r>
              <a:rPr lang="en-US" sz="1400" dirty="0" smtClean="0"/>
              <a:t>.</a:t>
            </a:r>
          </a:p>
          <a:p>
            <a:pPr>
              <a:spcAft>
                <a:spcPts val="1200"/>
              </a:spcAft>
            </a:pPr>
            <a:r>
              <a:rPr lang="en-US" sz="1400" dirty="0" smtClean="0"/>
              <a:t>Los </a:t>
            </a:r>
            <a:r>
              <a:rPr lang="en-US" sz="1400" dirty="0" err="1" smtClean="0"/>
              <a:t>nuevos</a:t>
            </a:r>
            <a:r>
              <a:rPr lang="en-US" sz="1400" dirty="0" smtClean="0"/>
              <a:t> </a:t>
            </a:r>
            <a:r>
              <a:rPr lang="en-US" sz="1400" dirty="0" err="1" smtClean="0"/>
              <a:t>estándares</a:t>
            </a:r>
            <a:r>
              <a:rPr lang="en-US" sz="1400" dirty="0" smtClean="0"/>
              <a:t>, </a:t>
            </a:r>
            <a:r>
              <a:rPr lang="en-US" sz="1400" dirty="0" err="1" smtClean="0"/>
              <a:t>definiciones</a:t>
            </a:r>
            <a:r>
              <a:rPr lang="en-US" sz="1400" dirty="0" smtClean="0"/>
              <a:t> y </a:t>
            </a:r>
            <a:r>
              <a:rPr lang="en-US" sz="1400" dirty="0" err="1" smtClean="0"/>
              <a:t>criterios</a:t>
            </a:r>
            <a:r>
              <a:rPr lang="en-US" sz="1400" dirty="0" smtClean="0"/>
              <a:t> </a:t>
            </a:r>
            <a:r>
              <a:rPr lang="en-US" sz="1400" dirty="0" err="1" smtClean="0"/>
              <a:t>para</a:t>
            </a:r>
            <a:r>
              <a:rPr lang="en-US" sz="1400" dirty="0" smtClean="0"/>
              <a:t> </a:t>
            </a:r>
            <a:r>
              <a:rPr lang="en-US" sz="1400" dirty="0" err="1" smtClean="0"/>
              <a:t>evaluar</a:t>
            </a:r>
            <a:r>
              <a:rPr lang="en-US" sz="1400" dirty="0" smtClean="0"/>
              <a:t> la </a:t>
            </a:r>
            <a:r>
              <a:rPr lang="en-US" sz="1400" dirty="0" err="1" smtClean="0"/>
              <a:t>calidad</a:t>
            </a:r>
            <a:r>
              <a:rPr lang="en-US" sz="1400" dirty="0" smtClean="0"/>
              <a:t> y el </a:t>
            </a:r>
            <a:r>
              <a:rPr lang="en-US" sz="1400" dirty="0" err="1" smtClean="0"/>
              <a:t>impacto</a:t>
            </a:r>
            <a:r>
              <a:rPr lang="en-US" sz="1400" dirty="0" smtClean="0"/>
              <a:t> de la </a:t>
            </a:r>
            <a:r>
              <a:rPr lang="en-US" sz="1400" dirty="0" err="1" smtClean="0"/>
              <a:t>actividad</a:t>
            </a:r>
            <a:r>
              <a:rPr lang="en-US" sz="1400" dirty="0" smtClean="0"/>
              <a:t> </a:t>
            </a:r>
            <a:r>
              <a:rPr lang="en-US" sz="1400" dirty="0" err="1" smtClean="0"/>
              <a:t>académica</a:t>
            </a:r>
            <a:r>
              <a:rPr lang="en-US" sz="1400" dirty="0" smtClean="0"/>
              <a:t> </a:t>
            </a:r>
            <a:r>
              <a:rPr lang="en-US" sz="1400" dirty="0" err="1" smtClean="0"/>
              <a:t>están</a:t>
            </a:r>
            <a:r>
              <a:rPr lang="en-US" sz="1400" dirty="0" smtClean="0"/>
              <a:t> </a:t>
            </a:r>
            <a:r>
              <a:rPr lang="en-US" sz="1400" b="1" dirty="0" err="1" smtClean="0"/>
              <a:t>integrados</a:t>
            </a:r>
            <a:r>
              <a:rPr lang="en-US" sz="1400" b="1" dirty="0" smtClean="0"/>
              <a:t> en el </a:t>
            </a:r>
            <a:r>
              <a:rPr lang="en-US" sz="1400" b="1" dirty="0" err="1" smtClean="0"/>
              <a:t>lenguaje</a:t>
            </a:r>
            <a:r>
              <a:rPr lang="en-US" sz="1400" b="1" dirty="0" smtClean="0"/>
              <a:t> y los </a:t>
            </a:r>
            <a:r>
              <a:rPr lang="en-US" sz="1400" b="1" dirty="0" err="1" smtClean="0"/>
              <a:t>procesos</a:t>
            </a:r>
            <a:r>
              <a:rPr lang="en-US" sz="1400" b="1" dirty="0" smtClean="0"/>
              <a:t> de </a:t>
            </a:r>
            <a:r>
              <a:rPr lang="en-US" sz="1400" b="1" dirty="0" err="1" smtClean="0"/>
              <a:t>las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nuevas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prácticas</a:t>
            </a:r>
            <a:r>
              <a:rPr lang="en-US" sz="1400" b="1" dirty="0" smtClean="0"/>
              <a:t> de </a:t>
            </a:r>
            <a:r>
              <a:rPr lang="en-US" sz="1400" b="1" dirty="0" err="1" smtClean="0"/>
              <a:t>evaluación</a:t>
            </a:r>
            <a:r>
              <a:rPr lang="en-US" sz="1400" b="1" dirty="0" smtClean="0"/>
              <a:t>.</a:t>
            </a:r>
            <a:endParaRPr lang="en-US" sz="1400" b="1" dirty="0"/>
          </a:p>
          <a:p>
            <a:pPr>
              <a:spcAft>
                <a:spcPts val="1200"/>
              </a:spcAft>
            </a:pPr>
            <a:endParaRPr lang="en-US" sz="1400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xmlns="" id="{B313DD50-39EF-7247-885D-0CE61425C45B}"/>
              </a:ext>
            </a:extLst>
          </p:cNvPr>
          <p:cNvSpPr/>
          <p:nvPr/>
        </p:nvSpPr>
        <p:spPr>
          <a:xfrm>
            <a:off x="8791060" y="4072263"/>
            <a:ext cx="3479802" cy="3479802"/>
          </a:xfrm>
          <a:prstGeom prst="ellipse">
            <a:avLst/>
          </a:prstGeom>
          <a:solidFill>
            <a:srgbClr val="ED7D31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646D7685-A5C2-5E46-9648-DC2FADB61A83}"/>
              </a:ext>
            </a:extLst>
          </p:cNvPr>
          <p:cNvSpPr txBox="1"/>
          <p:nvPr/>
        </p:nvSpPr>
        <p:spPr>
          <a:xfrm>
            <a:off x="9141189" y="4781459"/>
            <a:ext cx="289115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i="1" dirty="0" err="1" smtClean="0">
                <a:solidFill>
                  <a:schemeClr val="bg1"/>
                </a:solidFill>
              </a:rPr>
              <a:t>Ejemplos</a:t>
            </a:r>
            <a:r>
              <a:rPr lang="en-US" sz="2200" b="1" i="1" dirty="0" smtClean="0">
                <a:solidFill>
                  <a:schemeClr val="bg1"/>
                </a:solidFill>
              </a:rPr>
              <a:t> no </a:t>
            </a:r>
            <a:r>
              <a:rPr lang="en-US" sz="2200" b="1" i="1" dirty="0" err="1" smtClean="0">
                <a:solidFill>
                  <a:schemeClr val="bg1"/>
                </a:solidFill>
              </a:rPr>
              <a:t>pretenden</a:t>
            </a:r>
            <a:r>
              <a:rPr lang="en-US" sz="2200" b="1" i="1" dirty="0" smtClean="0">
                <a:solidFill>
                  <a:schemeClr val="bg1"/>
                </a:solidFill>
              </a:rPr>
              <a:t> </a:t>
            </a:r>
            <a:r>
              <a:rPr lang="en-US" sz="2200" b="1" i="1" dirty="0" err="1" smtClean="0">
                <a:solidFill>
                  <a:schemeClr val="bg1"/>
                </a:solidFill>
              </a:rPr>
              <a:t>ser</a:t>
            </a:r>
            <a:r>
              <a:rPr lang="en-US" sz="2200" b="1" i="1" dirty="0" smtClean="0">
                <a:solidFill>
                  <a:schemeClr val="bg1"/>
                </a:solidFill>
              </a:rPr>
              <a:t> </a:t>
            </a:r>
            <a:r>
              <a:rPr lang="en-US" sz="2200" b="1" i="1" dirty="0" err="1" smtClean="0">
                <a:solidFill>
                  <a:schemeClr val="bg1"/>
                </a:solidFill>
              </a:rPr>
              <a:t>prescriptivos</a:t>
            </a:r>
            <a:r>
              <a:rPr lang="en-US" sz="2200" b="1" i="1" dirty="0" smtClean="0">
                <a:solidFill>
                  <a:schemeClr val="bg1"/>
                </a:solidFill>
              </a:rPr>
              <a:t>, </a:t>
            </a:r>
            <a:r>
              <a:rPr lang="en-US" sz="2200" b="1" i="1" dirty="0" err="1" smtClean="0">
                <a:solidFill>
                  <a:schemeClr val="bg1"/>
                </a:solidFill>
              </a:rPr>
              <a:t>pero</a:t>
            </a:r>
            <a:r>
              <a:rPr lang="en-US" sz="2200" b="1" i="1" dirty="0" smtClean="0">
                <a:solidFill>
                  <a:schemeClr val="bg1"/>
                </a:solidFill>
              </a:rPr>
              <a:t> </a:t>
            </a:r>
            <a:r>
              <a:rPr lang="en-US" sz="2200" b="1" i="1" dirty="0" err="1" smtClean="0">
                <a:solidFill>
                  <a:schemeClr val="bg1"/>
                </a:solidFill>
              </a:rPr>
              <a:t>sugieren</a:t>
            </a:r>
            <a:r>
              <a:rPr lang="en-US" sz="2200" b="1" i="1" dirty="0" smtClean="0">
                <a:solidFill>
                  <a:schemeClr val="bg1"/>
                </a:solidFill>
              </a:rPr>
              <a:t> </a:t>
            </a:r>
            <a:r>
              <a:rPr lang="en-US" sz="2200" b="1" i="1" dirty="0" err="1" smtClean="0">
                <a:solidFill>
                  <a:schemeClr val="bg1"/>
                </a:solidFill>
              </a:rPr>
              <a:t>tipos</a:t>
            </a:r>
            <a:r>
              <a:rPr lang="en-US" sz="2200" b="1" i="1" dirty="0" smtClean="0">
                <a:solidFill>
                  <a:schemeClr val="bg1"/>
                </a:solidFill>
              </a:rPr>
              <a:t> de </a:t>
            </a:r>
            <a:r>
              <a:rPr lang="en-US" sz="2200" b="1" i="1" dirty="0" err="1" smtClean="0">
                <a:solidFill>
                  <a:schemeClr val="bg1"/>
                </a:solidFill>
              </a:rPr>
              <a:t>acciones</a:t>
            </a:r>
            <a:r>
              <a:rPr lang="en-US" sz="2200" b="1" i="1" dirty="0" smtClean="0">
                <a:solidFill>
                  <a:schemeClr val="bg1"/>
                </a:solidFill>
              </a:rPr>
              <a:t> y </a:t>
            </a:r>
            <a:r>
              <a:rPr lang="en-US" sz="2200" b="1" i="1" dirty="0" err="1" smtClean="0">
                <a:solidFill>
                  <a:schemeClr val="bg1"/>
                </a:solidFill>
              </a:rPr>
              <a:t>actividades</a:t>
            </a:r>
            <a:r>
              <a:rPr lang="en-US" sz="2200" b="1" i="1" dirty="0" smtClean="0">
                <a:solidFill>
                  <a:schemeClr val="bg1"/>
                </a:solidFill>
              </a:rPr>
              <a:t> </a:t>
            </a:r>
            <a:r>
              <a:rPr lang="en-US" sz="2200" b="1" i="1" dirty="0" err="1" smtClean="0">
                <a:solidFill>
                  <a:schemeClr val="bg1"/>
                </a:solidFill>
              </a:rPr>
              <a:t>representativas</a:t>
            </a:r>
            <a:r>
              <a:rPr lang="en-US" sz="2200" b="1" i="1" dirty="0" smtClean="0">
                <a:solidFill>
                  <a:schemeClr val="bg1"/>
                </a:solidFill>
              </a:rPr>
              <a:t>. </a:t>
            </a:r>
            <a:endParaRPr lang="en-US" sz="2000" i="1" dirty="0">
              <a:solidFill>
                <a:schemeClr val="bg1"/>
              </a:solidFill>
            </a:endParaRPr>
          </a:p>
        </p:txBody>
      </p:sp>
      <p:pic>
        <p:nvPicPr>
          <p:cNvPr id="15" name="Imagen 14" descr="Captura de Pantalla 2022-04-21 a la(s) 07.46.0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34131"/>
            <a:ext cx="2192210" cy="2303336"/>
          </a:xfrm>
          <a:prstGeom prst="rect">
            <a:avLst/>
          </a:prstGeom>
        </p:spPr>
      </p:pic>
      <p:pic>
        <p:nvPicPr>
          <p:cNvPr id="16" name="Marcador de contenido 3" descr="Captura de Pantalla 2022-04-21 a la(s) 07.45.16.png"/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267" b="-13668"/>
          <a:stretch/>
        </p:blipFill>
        <p:spPr>
          <a:xfrm>
            <a:off x="2192210" y="0"/>
            <a:ext cx="9840131" cy="1409856"/>
          </a:xfrm>
        </p:spPr>
      </p:pic>
    </p:spTree>
    <p:extLst>
      <p:ext uri="{BB962C8B-B14F-4D97-AF65-F5344CB8AC3E}">
        <p14:creationId xmlns:p14="http://schemas.microsoft.com/office/powerpoint/2010/main" val="2644657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ight Arrow 56">
            <a:extLst>
              <a:ext uri="{FF2B5EF4-FFF2-40B4-BE49-F238E27FC236}">
                <a16:creationId xmlns:a16="http://schemas.microsoft.com/office/drawing/2014/main" xmlns="" id="{31914411-E205-4441-AEC3-3EEAA4A625CD}"/>
              </a:ext>
            </a:extLst>
          </p:cNvPr>
          <p:cNvSpPr/>
          <p:nvPr/>
        </p:nvSpPr>
        <p:spPr>
          <a:xfrm rot="5400000">
            <a:off x="314946" y="1969986"/>
            <a:ext cx="6541016" cy="2612159"/>
          </a:xfrm>
          <a:prstGeom prst="rightArrow">
            <a:avLst>
              <a:gd name="adj1" fmla="val 69418"/>
              <a:gd name="adj2" fmla="val 19697"/>
            </a:avLst>
          </a:prstGeom>
          <a:solidFill>
            <a:srgbClr val="D9D9D9">
              <a:alpha val="6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Arrow 3">
            <a:extLst>
              <a:ext uri="{FF2B5EF4-FFF2-40B4-BE49-F238E27FC236}">
                <a16:creationId xmlns:a16="http://schemas.microsoft.com/office/drawing/2014/main" xmlns="" id="{28654E67-593F-1646-ADF2-1B02525A6142}"/>
              </a:ext>
            </a:extLst>
          </p:cNvPr>
          <p:cNvSpPr/>
          <p:nvPr/>
        </p:nvSpPr>
        <p:spPr>
          <a:xfrm>
            <a:off x="0" y="4226580"/>
            <a:ext cx="10527658" cy="1517787"/>
          </a:xfrm>
          <a:prstGeom prst="rightArrow">
            <a:avLst>
              <a:gd name="adj1" fmla="val 50000"/>
              <a:gd name="adj2" fmla="val 22933"/>
            </a:avLst>
          </a:prstGeom>
          <a:solidFill>
            <a:srgbClr val="D9D9D9">
              <a:alpha val="6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B6CB8394-BAF1-1949-A120-112E50A03ABC}"/>
              </a:ext>
            </a:extLst>
          </p:cNvPr>
          <p:cNvGrpSpPr/>
          <p:nvPr/>
        </p:nvGrpSpPr>
        <p:grpSpPr>
          <a:xfrm>
            <a:off x="0" y="1051161"/>
            <a:ext cx="2544418" cy="4210486"/>
            <a:chOff x="0" y="998153"/>
            <a:chExt cx="2544418" cy="4210486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BAFAEF66-8BB8-C940-97A2-2B96EDEEEA8C}"/>
                </a:ext>
              </a:extLst>
            </p:cNvPr>
            <p:cNvSpPr txBox="1"/>
            <p:nvPr/>
          </p:nvSpPr>
          <p:spPr>
            <a:xfrm>
              <a:off x="119268" y="998153"/>
              <a:ext cx="2425150" cy="539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90000"/>
                </a:lnSpc>
                <a:spcAft>
                  <a:spcPts val="1200"/>
                </a:spcAft>
              </a:pPr>
              <a:r>
                <a:rPr lang="en-US" sz="1600" b="1" dirty="0" smtClean="0"/>
                <a:t>ESTÁNDARES DE ACTIVIDAD ACADÉMICA</a:t>
              </a:r>
              <a:endParaRPr lang="en-US" sz="1600" b="1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232626B2-78FB-3F4E-9C12-9F3450D611C1}"/>
                </a:ext>
              </a:extLst>
            </p:cNvPr>
            <p:cNvSpPr txBox="1"/>
            <p:nvPr/>
          </p:nvSpPr>
          <p:spPr>
            <a:xfrm>
              <a:off x="0" y="1872797"/>
              <a:ext cx="2544418" cy="539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90000"/>
                </a:lnSpc>
                <a:spcAft>
                  <a:spcPts val="1200"/>
                </a:spcAft>
              </a:pPr>
              <a:r>
                <a:rPr lang="en-US" sz="1600" b="1" dirty="0" smtClean="0"/>
                <a:t>POLÍTICAS Y MECANISMOS DEL PROCESO</a:t>
              </a:r>
              <a:endParaRPr lang="en-US" sz="1600" b="1" dirty="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E8395281-39D9-1D45-9278-7C25E3F2EB63}"/>
                </a:ext>
              </a:extLst>
            </p:cNvPr>
            <p:cNvSpPr txBox="1"/>
            <p:nvPr/>
          </p:nvSpPr>
          <p:spPr>
            <a:xfrm>
              <a:off x="119268" y="2959473"/>
              <a:ext cx="2425150" cy="3180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90000"/>
                </a:lnSpc>
                <a:spcAft>
                  <a:spcPts val="1200"/>
                </a:spcAft>
              </a:pPr>
              <a:r>
                <a:rPr lang="en-US" sz="1600" b="1" dirty="0" smtClean="0"/>
                <a:t>RESPONSABILIDAD</a:t>
              </a:r>
              <a:endParaRPr lang="en-US" sz="1600" b="1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245F22C0-D1D3-B647-926A-572F84A8F400}"/>
                </a:ext>
              </a:extLst>
            </p:cNvPr>
            <p:cNvSpPr txBox="1"/>
            <p:nvPr/>
          </p:nvSpPr>
          <p:spPr>
            <a:xfrm>
              <a:off x="119268" y="3701595"/>
              <a:ext cx="2425150" cy="539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90000"/>
                </a:lnSpc>
                <a:spcAft>
                  <a:spcPts val="1200"/>
                </a:spcAft>
              </a:pPr>
              <a:r>
                <a:rPr lang="en-US" sz="1600" b="1" dirty="0" smtClean="0"/>
                <a:t>CULTURA DE LA INSTITUCIÓN</a:t>
              </a:r>
              <a:endParaRPr lang="en-US" sz="1600" b="1" dirty="0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546F29C2-7014-4C4F-AD33-629D6D27F855}"/>
                </a:ext>
              </a:extLst>
            </p:cNvPr>
            <p:cNvSpPr txBox="1"/>
            <p:nvPr/>
          </p:nvSpPr>
          <p:spPr>
            <a:xfrm>
              <a:off x="119268" y="4669004"/>
              <a:ext cx="2425150" cy="539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90000"/>
                </a:lnSpc>
                <a:spcAft>
                  <a:spcPts val="1200"/>
                </a:spcAft>
              </a:pPr>
              <a:r>
                <a:rPr lang="en-US" sz="1600" b="1" dirty="0" smtClean="0"/>
                <a:t>RETROALIMENTACIÓN EVALUATIVA E ITERATIVA</a:t>
              </a:r>
              <a:endParaRPr lang="en-US" sz="1600" b="1" dirty="0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92A3F59A-9392-404A-8F0C-F74A18E8DB75}"/>
              </a:ext>
            </a:extLst>
          </p:cNvPr>
          <p:cNvGrpSpPr/>
          <p:nvPr/>
        </p:nvGrpSpPr>
        <p:grpSpPr>
          <a:xfrm>
            <a:off x="2663687" y="967409"/>
            <a:ext cx="5804452" cy="4373216"/>
            <a:chOff x="2663687" y="967409"/>
            <a:chExt cx="5804452" cy="4373216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52826A95-9BCB-2347-B4AD-457BAE7566D3}"/>
                </a:ext>
              </a:extLst>
            </p:cNvPr>
            <p:cNvSpPr/>
            <p:nvPr/>
          </p:nvSpPr>
          <p:spPr>
            <a:xfrm>
              <a:off x="4651513" y="967409"/>
              <a:ext cx="1828800" cy="728869"/>
            </a:xfrm>
            <a:prstGeom prst="rect">
              <a:avLst/>
            </a:prstGeom>
            <a:solidFill>
              <a:srgbClr val="ED7D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xmlns="" id="{60CFC6EF-147B-D646-A495-20EA102F84F2}"/>
                </a:ext>
              </a:extLst>
            </p:cNvPr>
            <p:cNvSpPr/>
            <p:nvPr/>
          </p:nvSpPr>
          <p:spPr>
            <a:xfrm>
              <a:off x="6639339" y="967409"/>
              <a:ext cx="1828800" cy="72886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xmlns="" id="{564DD667-F0CD-4C45-82E3-404420DED808}"/>
                </a:ext>
              </a:extLst>
            </p:cNvPr>
            <p:cNvSpPr/>
            <p:nvPr/>
          </p:nvSpPr>
          <p:spPr>
            <a:xfrm>
              <a:off x="2676939" y="1855304"/>
              <a:ext cx="1828800" cy="72886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B50B8F01-8E8A-174D-A0B9-E85C4B2F31EA}"/>
                </a:ext>
              </a:extLst>
            </p:cNvPr>
            <p:cNvSpPr/>
            <p:nvPr/>
          </p:nvSpPr>
          <p:spPr>
            <a:xfrm>
              <a:off x="4651513" y="1855304"/>
              <a:ext cx="1828800" cy="72886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xmlns="" id="{5E6B5063-3C43-E045-AE73-7CB6A12B0C38}"/>
                </a:ext>
              </a:extLst>
            </p:cNvPr>
            <p:cNvSpPr/>
            <p:nvPr/>
          </p:nvSpPr>
          <p:spPr>
            <a:xfrm>
              <a:off x="6639339" y="1855304"/>
              <a:ext cx="1828800" cy="72886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xmlns="" id="{2C6A606A-3993-8848-BDFB-77B3E7EEE497}"/>
                </a:ext>
              </a:extLst>
            </p:cNvPr>
            <p:cNvSpPr/>
            <p:nvPr/>
          </p:nvSpPr>
          <p:spPr>
            <a:xfrm>
              <a:off x="2676939" y="2756452"/>
              <a:ext cx="1828800" cy="72886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xmlns="" id="{185B73A8-9E2D-9E4C-BFD6-32D8D6409884}"/>
                </a:ext>
              </a:extLst>
            </p:cNvPr>
            <p:cNvSpPr/>
            <p:nvPr/>
          </p:nvSpPr>
          <p:spPr>
            <a:xfrm>
              <a:off x="4651513" y="2756452"/>
              <a:ext cx="1828800" cy="72886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F8C78EBE-D81B-7C4D-BA6C-8055314D6936}"/>
                </a:ext>
              </a:extLst>
            </p:cNvPr>
            <p:cNvSpPr/>
            <p:nvPr/>
          </p:nvSpPr>
          <p:spPr>
            <a:xfrm>
              <a:off x="6639339" y="2756452"/>
              <a:ext cx="1828800" cy="72886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xmlns="" id="{83634331-3599-024C-A045-FB273E16B0E6}"/>
                </a:ext>
              </a:extLst>
            </p:cNvPr>
            <p:cNvSpPr/>
            <p:nvPr/>
          </p:nvSpPr>
          <p:spPr>
            <a:xfrm>
              <a:off x="2676939" y="3670852"/>
              <a:ext cx="1828800" cy="72886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xmlns="" id="{67692D60-EC97-D647-9D45-BCD68551C7A2}"/>
                </a:ext>
              </a:extLst>
            </p:cNvPr>
            <p:cNvSpPr/>
            <p:nvPr/>
          </p:nvSpPr>
          <p:spPr>
            <a:xfrm>
              <a:off x="4651513" y="3670852"/>
              <a:ext cx="1828800" cy="72886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xmlns="" id="{507EBD73-9DE4-C34B-81D0-CC8E00361FEE}"/>
                </a:ext>
              </a:extLst>
            </p:cNvPr>
            <p:cNvSpPr/>
            <p:nvPr/>
          </p:nvSpPr>
          <p:spPr>
            <a:xfrm>
              <a:off x="6639339" y="3670852"/>
              <a:ext cx="1828800" cy="72886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xmlns="" id="{D5255FE5-DC63-6B4D-ACC0-40D24EE87C51}"/>
                </a:ext>
              </a:extLst>
            </p:cNvPr>
            <p:cNvSpPr/>
            <p:nvPr/>
          </p:nvSpPr>
          <p:spPr>
            <a:xfrm>
              <a:off x="2676939" y="4611756"/>
              <a:ext cx="1828800" cy="72886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xmlns="" id="{1FB86121-3921-5F4C-AFF8-697D866D33B2}"/>
                </a:ext>
              </a:extLst>
            </p:cNvPr>
            <p:cNvSpPr/>
            <p:nvPr/>
          </p:nvSpPr>
          <p:spPr>
            <a:xfrm>
              <a:off x="4651513" y="4611756"/>
              <a:ext cx="1828800" cy="72886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xmlns="" id="{26C4F754-5245-EA4B-AC0B-3114D6BD0BE1}"/>
                </a:ext>
              </a:extLst>
            </p:cNvPr>
            <p:cNvSpPr/>
            <p:nvPr/>
          </p:nvSpPr>
          <p:spPr>
            <a:xfrm>
              <a:off x="6639339" y="4611756"/>
              <a:ext cx="1828800" cy="72886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xmlns="" id="{5A7664A4-C67D-684F-9210-A2FD29BF3032}"/>
                </a:ext>
              </a:extLst>
            </p:cNvPr>
            <p:cNvSpPr/>
            <p:nvPr/>
          </p:nvSpPr>
          <p:spPr>
            <a:xfrm>
              <a:off x="2663687" y="967409"/>
              <a:ext cx="1828800" cy="728869"/>
            </a:xfrm>
            <a:prstGeom prst="rect">
              <a:avLst/>
            </a:prstGeom>
            <a:solidFill>
              <a:srgbClr val="ED7D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EE57157D-04F7-6843-88E1-B33035034914}"/>
              </a:ext>
            </a:extLst>
          </p:cNvPr>
          <p:cNvSpPr txBox="1"/>
          <p:nvPr/>
        </p:nvSpPr>
        <p:spPr>
          <a:xfrm>
            <a:off x="8914760" y="812623"/>
            <a:ext cx="2713361" cy="3490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400" dirty="0" err="1" smtClean="0"/>
              <a:t>Cada</a:t>
            </a:r>
            <a:r>
              <a:rPr lang="en-US" sz="2400" dirty="0" smtClean="0"/>
              <a:t> </a:t>
            </a:r>
            <a:r>
              <a:rPr lang="en-US" sz="2400" dirty="0" err="1"/>
              <a:t>institución</a:t>
            </a:r>
            <a:r>
              <a:rPr lang="en-US" sz="2400" dirty="0"/>
              <a:t> </a:t>
            </a:r>
            <a:r>
              <a:rPr lang="en-US" sz="2400" dirty="0" err="1"/>
              <a:t>tiene</a:t>
            </a:r>
            <a:r>
              <a:rPr lang="en-US" sz="2400" dirty="0"/>
              <a:t> </a:t>
            </a:r>
            <a:r>
              <a:rPr lang="en-US" sz="2400" b="1" dirty="0"/>
              <a:t>sus </a:t>
            </a:r>
            <a:r>
              <a:rPr lang="en-US" sz="2400" b="1" dirty="0" err="1"/>
              <a:t>propias</a:t>
            </a:r>
            <a:r>
              <a:rPr lang="en-US" sz="2400" b="1" dirty="0"/>
              <a:t> </a:t>
            </a:r>
            <a:r>
              <a:rPr lang="en-US" sz="2400" b="1" dirty="0" err="1"/>
              <a:t>fortalezas</a:t>
            </a:r>
            <a:r>
              <a:rPr lang="en-US" sz="2400" b="1" dirty="0"/>
              <a:t> y </a:t>
            </a:r>
            <a:r>
              <a:rPr lang="en-US" sz="2400" b="1" dirty="0" err="1"/>
              <a:t>debilidades</a:t>
            </a:r>
            <a:r>
              <a:rPr lang="en-US" sz="2400" b="1" dirty="0"/>
              <a:t> </a:t>
            </a:r>
            <a:r>
              <a:rPr lang="en-US" sz="2400" dirty="0"/>
              <a:t>y </a:t>
            </a:r>
            <a:r>
              <a:rPr lang="en-US" sz="2400" dirty="0" err="1"/>
              <a:t>estará</a:t>
            </a:r>
            <a:r>
              <a:rPr lang="en-US" sz="2400" dirty="0"/>
              <a:t> en </a:t>
            </a:r>
            <a:r>
              <a:rPr lang="en-US" sz="2400" b="1" dirty="0" err="1"/>
              <a:t>distintas</a:t>
            </a:r>
            <a:r>
              <a:rPr lang="en-US" sz="2400" b="1" dirty="0"/>
              <a:t> </a:t>
            </a:r>
            <a:r>
              <a:rPr lang="en-US" sz="2400" b="1" dirty="0" err="1"/>
              <a:t>etapas</a:t>
            </a:r>
            <a:r>
              <a:rPr lang="en-US" sz="2400" b="1" dirty="0"/>
              <a:t> de </a:t>
            </a:r>
            <a:r>
              <a:rPr lang="en-US" sz="2400" b="1" dirty="0" err="1"/>
              <a:t>reforma</a:t>
            </a:r>
            <a:endParaRPr lang="en-US" sz="2400" b="1" dirty="0"/>
          </a:p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400" dirty="0"/>
              <a:t>(no hay </a:t>
            </a:r>
            <a:r>
              <a:rPr lang="en-US" sz="2400" dirty="0" err="1"/>
              <a:t>una</a:t>
            </a:r>
            <a:r>
              <a:rPr lang="en-US" sz="2400" dirty="0"/>
              <a:t> </a:t>
            </a:r>
            <a:r>
              <a:rPr lang="en-US" sz="2400" dirty="0" err="1"/>
              <a:t>solución</a:t>
            </a:r>
            <a:r>
              <a:rPr lang="en-US" sz="2400" dirty="0"/>
              <a:t> </a:t>
            </a:r>
            <a:r>
              <a:rPr lang="en-US" sz="2400" dirty="0" err="1"/>
              <a:t>única</a:t>
            </a:r>
            <a:r>
              <a:rPr lang="en-US" sz="2400" dirty="0"/>
              <a:t>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596870E5-0A1E-B94F-B7D3-C8273DE202E5}"/>
              </a:ext>
            </a:extLst>
          </p:cNvPr>
          <p:cNvSpPr txBox="1"/>
          <p:nvPr/>
        </p:nvSpPr>
        <p:spPr>
          <a:xfrm>
            <a:off x="2924778" y="547579"/>
            <a:ext cx="1368928" cy="359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  <a:spcAft>
                <a:spcPts val="1200"/>
              </a:spcAft>
            </a:pPr>
            <a:r>
              <a:rPr lang="en-US" sz="1600" b="1" dirty="0" smtClean="0"/>
              <a:t>BASES</a:t>
            </a:r>
            <a:endParaRPr lang="en-US" sz="2400" b="1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31321290-2979-D247-B405-CF442B72523D}"/>
              </a:ext>
            </a:extLst>
          </p:cNvPr>
          <p:cNvSpPr txBox="1"/>
          <p:nvPr/>
        </p:nvSpPr>
        <p:spPr>
          <a:xfrm>
            <a:off x="4872848" y="547579"/>
            <a:ext cx="1368928" cy="359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  <a:spcAft>
                <a:spcPts val="1200"/>
              </a:spcAft>
            </a:pPr>
            <a:r>
              <a:rPr lang="en-US" sz="1600" b="1" dirty="0" smtClean="0"/>
              <a:t>DESARROLLO</a:t>
            </a:r>
            <a:endParaRPr lang="en-US" sz="2400" b="1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9E6BCB88-0480-B24B-8024-196979499A0C}"/>
              </a:ext>
            </a:extLst>
          </p:cNvPr>
          <p:cNvSpPr txBox="1"/>
          <p:nvPr/>
        </p:nvSpPr>
        <p:spPr>
          <a:xfrm>
            <a:off x="6599582" y="547579"/>
            <a:ext cx="1842053" cy="359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  <a:spcAft>
                <a:spcPts val="1200"/>
              </a:spcAft>
            </a:pPr>
            <a:r>
              <a:rPr lang="en-US" sz="1600" b="1" dirty="0" smtClean="0"/>
              <a:t>TRANSFORMACIÓN</a:t>
            </a:r>
            <a:endParaRPr lang="en-US" sz="2400" b="1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B8A4C8DB-628E-B140-B520-B21E38C2259E}"/>
              </a:ext>
            </a:extLst>
          </p:cNvPr>
          <p:cNvGrpSpPr/>
          <p:nvPr/>
        </p:nvGrpSpPr>
        <p:grpSpPr>
          <a:xfrm>
            <a:off x="2663687" y="1064413"/>
            <a:ext cx="5804452" cy="4282156"/>
            <a:chOff x="2663687" y="1064413"/>
            <a:chExt cx="5804452" cy="4282156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3F702671-31E8-2243-8878-8A16CFD0E029}"/>
                </a:ext>
              </a:extLst>
            </p:cNvPr>
            <p:cNvSpPr txBox="1"/>
            <p:nvPr/>
          </p:nvSpPr>
          <p:spPr>
            <a:xfrm>
              <a:off x="2663687" y="1064413"/>
              <a:ext cx="1944119" cy="5114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  <a:spcAft>
                  <a:spcPts val="1200"/>
                </a:spcAft>
              </a:pPr>
              <a:r>
                <a:rPr lang="en-US" sz="1600" b="1" dirty="0" err="1" smtClean="0">
                  <a:solidFill>
                    <a:schemeClr val="bg1"/>
                  </a:solidFill>
                </a:rPr>
                <a:t>Concordancia</a:t>
              </a:r>
              <a:r>
                <a:rPr lang="en-US" sz="1600" b="1" dirty="0">
                  <a:solidFill>
                    <a:schemeClr val="bg1"/>
                  </a:solidFill>
                </a:rPr>
                <a:t/>
              </a:r>
              <a:br>
                <a:rPr lang="en-US" sz="1600" b="1" dirty="0">
                  <a:solidFill>
                    <a:schemeClr val="bg1"/>
                  </a:solidFill>
                </a:rPr>
              </a:br>
              <a:r>
                <a:rPr lang="en-US" sz="1400" dirty="0" smtClean="0">
                  <a:solidFill>
                    <a:schemeClr val="bg1"/>
                  </a:solidFill>
                </a:rPr>
                <a:t>con </a:t>
              </a:r>
              <a:r>
                <a:rPr lang="en-US" sz="1400" dirty="0" err="1" smtClean="0">
                  <a:solidFill>
                    <a:schemeClr val="bg1"/>
                  </a:solidFill>
                </a:rPr>
                <a:t>valores</a:t>
              </a:r>
              <a:r>
                <a:rPr lang="en-US" sz="1400" dirty="0" smtClean="0">
                  <a:solidFill>
                    <a:schemeClr val="bg1"/>
                  </a:solidFill>
                </a:rPr>
                <a:t> y </a:t>
              </a:r>
              <a:r>
                <a:rPr lang="en-US" sz="1400" dirty="0" err="1" smtClean="0">
                  <a:solidFill>
                    <a:schemeClr val="bg1"/>
                  </a:solidFill>
                </a:rPr>
                <a:t>objetivos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xmlns="" id="{8C54E97F-C535-B64B-A4C9-9B298B69A944}"/>
                </a:ext>
              </a:extLst>
            </p:cNvPr>
            <p:cNvSpPr txBox="1"/>
            <p:nvPr/>
          </p:nvSpPr>
          <p:spPr>
            <a:xfrm>
              <a:off x="4647563" y="1064413"/>
              <a:ext cx="1846002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  <a:spcAft>
                  <a:spcPts val="1200"/>
                </a:spcAft>
              </a:pPr>
              <a:r>
                <a:rPr lang="en-US" sz="1600" b="1" dirty="0" err="1" smtClean="0">
                  <a:solidFill>
                    <a:schemeClr val="bg1"/>
                  </a:solidFill>
                </a:rPr>
                <a:t>Diversificación</a:t>
              </a:r>
              <a:r>
                <a:rPr lang="en-US" sz="1600" b="1" dirty="0">
                  <a:solidFill>
                    <a:schemeClr val="bg1"/>
                  </a:solidFill>
                </a:rPr>
                <a:t/>
              </a:r>
              <a:br>
                <a:rPr lang="en-US" sz="1600" b="1" dirty="0">
                  <a:solidFill>
                    <a:schemeClr val="bg1"/>
                  </a:solidFill>
                </a:rPr>
              </a:br>
              <a:r>
                <a:rPr lang="en-US" sz="1600" dirty="0" smtClean="0">
                  <a:solidFill>
                    <a:schemeClr val="bg1"/>
                  </a:solidFill>
                </a:rPr>
                <a:t>de </a:t>
              </a:r>
              <a:r>
                <a:rPr lang="en-US" sz="1600" dirty="0" err="1" smtClean="0">
                  <a:solidFill>
                    <a:schemeClr val="bg1"/>
                  </a:solidFill>
                </a:rPr>
                <a:t>estándares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xmlns="" id="{DB500661-2CB2-1B42-823B-5BDE7ABBFB58}"/>
                </a:ext>
              </a:extLst>
            </p:cNvPr>
            <p:cNvSpPr txBox="1"/>
            <p:nvPr/>
          </p:nvSpPr>
          <p:spPr>
            <a:xfrm>
              <a:off x="6595633" y="1064413"/>
              <a:ext cx="1846002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  <a:spcAft>
                  <a:spcPts val="1200"/>
                </a:spcAft>
              </a:pPr>
              <a:r>
                <a:rPr lang="en-US" sz="1600" b="1" dirty="0" err="1" smtClean="0">
                  <a:solidFill>
                    <a:schemeClr val="bg1"/>
                  </a:solidFill>
                </a:rPr>
                <a:t>Adopción</a:t>
              </a:r>
              <a:r>
                <a:rPr lang="en-US" sz="1600" b="1" dirty="0">
                  <a:solidFill>
                    <a:schemeClr val="bg1"/>
                  </a:solidFill>
                </a:rPr>
                <a:t/>
              </a:r>
              <a:br>
                <a:rPr lang="en-US" sz="1600" b="1" dirty="0">
                  <a:solidFill>
                    <a:schemeClr val="bg1"/>
                  </a:solidFill>
                </a:rPr>
              </a:br>
              <a:r>
                <a:rPr lang="en-US" sz="1400" dirty="0" smtClean="0">
                  <a:solidFill>
                    <a:schemeClr val="bg1"/>
                  </a:solidFill>
                </a:rPr>
                <a:t>de </a:t>
              </a:r>
              <a:r>
                <a:rPr lang="en-US" sz="1400" dirty="0" err="1" smtClean="0">
                  <a:solidFill>
                    <a:schemeClr val="bg1"/>
                  </a:solidFill>
                </a:rPr>
                <a:t>nuevas</a:t>
              </a:r>
              <a:r>
                <a:rPr lang="en-US" sz="1400" dirty="0" smtClean="0">
                  <a:solidFill>
                    <a:schemeClr val="bg1"/>
                  </a:solidFill>
                </a:rPr>
                <a:t> </a:t>
              </a:r>
              <a:r>
                <a:rPr lang="en-US" sz="1400" dirty="0" err="1" smtClean="0">
                  <a:solidFill>
                    <a:schemeClr val="bg1"/>
                  </a:solidFill>
                </a:rPr>
                <a:t>prácticas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xmlns="" id="{7FF7DD69-0F08-DC45-89A9-F8AD5AD3CF92}"/>
                </a:ext>
              </a:extLst>
            </p:cNvPr>
            <p:cNvSpPr txBox="1"/>
            <p:nvPr/>
          </p:nvSpPr>
          <p:spPr>
            <a:xfrm>
              <a:off x="2672989" y="1952765"/>
              <a:ext cx="1872506" cy="5114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  <a:spcAft>
                  <a:spcPts val="1200"/>
                </a:spcAft>
              </a:pPr>
              <a:r>
                <a:rPr lang="en-US" sz="1600" b="1" dirty="0" err="1" smtClean="0">
                  <a:solidFill>
                    <a:schemeClr val="bg1"/>
                  </a:solidFill>
                </a:rPr>
                <a:t>Evitar</a:t>
              </a:r>
              <a:r>
                <a:rPr lang="en-US" sz="1600" b="1" dirty="0" smtClean="0">
                  <a:solidFill>
                    <a:schemeClr val="bg1"/>
                  </a:solidFill>
                </a:rPr>
                <a:t> </a:t>
              </a:r>
              <a:r>
                <a:rPr lang="en-US" sz="1400" b="1" dirty="0" err="1" smtClean="0">
                  <a:solidFill>
                    <a:schemeClr val="bg1"/>
                  </a:solidFill>
                </a:rPr>
                <a:t>sesgos</a:t>
              </a:r>
              <a:r>
                <a:rPr lang="en-US" sz="1400" dirty="0" smtClean="0">
                  <a:solidFill>
                    <a:schemeClr val="bg1"/>
                  </a:solidFill>
                </a:rPr>
                <a:t> en </a:t>
              </a:r>
              <a:r>
                <a:rPr lang="en-US" sz="1400" dirty="0" err="1" smtClean="0">
                  <a:solidFill>
                    <a:schemeClr val="bg1"/>
                  </a:solidFill>
                </a:rPr>
                <a:t>análisis</a:t>
              </a:r>
              <a:r>
                <a:rPr lang="en-US" sz="1400" dirty="0" smtClean="0">
                  <a:solidFill>
                    <a:schemeClr val="bg1"/>
                  </a:solidFill>
                </a:rPr>
                <a:t> </a:t>
              </a:r>
              <a:r>
                <a:rPr lang="en-US" sz="1400" dirty="0" err="1" smtClean="0">
                  <a:solidFill>
                    <a:schemeClr val="bg1"/>
                  </a:solidFill>
                </a:rPr>
                <a:t>deliberativos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xmlns="" id="{7583D523-F0A4-C740-A8B6-B387EEBA41F7}"/>
                </a:ext>
              </a:extLst>
            </p:cNvPr>
            <p:cNvSpPr txBox="1"/>
            <p:nvPr/>
          </p:nvSpPr>
          <p:spPr>
            <a:xfrm>
              <a:off x="4647563" y="1908596"/>
              <a:ext cx="1948070" cy="705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  <a:spcAft>
                  <a:spcPts val="1200"/>
                </a:spcAft>
              </a:pPr>
              <a:r>
                <a:rPr lang="en-US" sz="1600" b="1" dirty="0" err="1" smtClean="0">
                  <a:solidFill>
                    <a:schemeClr val="bg1"/>
                  </a:solidFill>
                </a:rPr>
                <a:t>Capacidad</a:t>
              </a:r>
              <a:r>
                <a:rPr lang="en-US" sz="1600" b="1" dirty="0">
                  <a:solidFill>
                    <a:schemeClr val="bg1"/>
                  </a:solidFill>
                </a:rPr>
                <a:t/>
              </a:r>
              <a:br>
                <a:rPr lang="en-US" sz="1600" b="1" dirty="0">
                  <a:solidFill>
                    <a:schemeClr val="bg1"/>
                  </a:solidFill>
                </a:rPr>
              </a:br>
              <a:r>
                <a:rPr lang="en-US" sz="1400" dirty="0" err="1" smtClean="0">
                  <a:solidFill>
                    <a:schemeClr val="bg1"/>
                  </a:solidFill>
                </a:rPr>
                <a:t>para</a:t>
              </a:r>
              <a:r>
                <a:rPr lang="en-US" sz="1400" dirty="0" smtClean="0">
                  <a:solidFill>
                    <a:schemeClr val="bg1"/>
                  </a:solidFill>
                </a:rPr>
                <a:t> </a:t>
              </a:r>
              <a:r>
                <a:rPr lang="en-US" sz="1400" dirty="0" err="1" smtClean="0">
                  <a:solidFill>
                    <a:schemeClr val="bg1"/>
                  </a:solidFill>
                </a:rPr>
                <a:t>apoyar</a:t>
              </a:r>
              <a:r>
                <a:rPr lang="en-US" sz="1400" dirty="0" smtClean="0">
                  <a:solidFill>
                    <a:schemeClr val="bg1"/>
                  </a:solidFill>
                </a:rPr>
                <a:t> </a:t>
              </a:r>
              <a:r>
                <a:rPr lang="en-US" sz="1400" dirty="0" err="1" smtClean="0">
                  <a:solidFill>
                    <a:schemeClr val="bg1"/>
                  </a:solidFill>
                </a:rPr>
                <a:t>nuevas</a:t>
              </a:r>
              <a:r>
                <a:rPr lang="en-US" sz="1400" dirty="0" smtClean="0">
                  <a:solidFill>
                    <a:schemeClr val="bg1"/>
                  </a:solidFill>
                </a:rPr>
                <a:t> </a:t>
              </a:r>
              <a:r>
                <a:rPr lang="en-US" sz="1400" dirty="0" err="1" smtClean="0">
                  <a:solidFill>
                    <a:schemeClr val="bg1"/>
                  </a:solidFill>
                </a:rPr>
                <a:t>actividades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xmlns="" id="{A43A6ABF-27FF-9D4E-B0FB-1DD2784B8946}"/>
                </a:ext>
              </a:extLst>
            </p:cNvPr>
            <p:cNvSpPr txBox="1"/>
            <p:nvPr/>
          </p:nvSpPr>
          <p:spPr>
            <a:xfrm>
              <a:off x="6595633" y="1873992"/>
              <a:ext cx="1872506" cy="705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  <a:spcAft>
                  <a:spcPts val="1200"/>
                </a:spcAft>
              </a:pPr>
              <a:r>
                <a:rPr lang="en-US" sz="1600" b="1" dirty="0" err="1" smtClean="0">
                  <a:solidFill>
                    <a:schemeClr val="bg1"/>
                  </a:solidFill>
                </a:rPr>
                <a:t>Integración</a:t>
              </a:r>
              <a:r>
                <a:rPr lang="en-US" sz="1600" b="1" dirty="0">
                  <a:solidFill>
                    <a:schemeClr val="bg1"/>
                  </a:solidFill>
                </a:rPr>
                <a:t/>
              </a:r>
              <a:br>
                <a:rPr lang="en-US" sz="1600" b="1" dirty="0">
                  <a:solidFill>
                    <a:schemeClr val="bg1"/>
                  </a:solidFill>
                </a:rPr>
              </a:br>
              <a:r>
                <a:rPr lang="en-US" sz="1400" dirty="0" smtClean="0">
                  <a:solidFill>
                    <a:schemeClr val="bg1"/>
                  </a:solidFill>
                </a:rPr>
                <a:t>en los </a:t>
              </a:r>
              <a:r>
                <a:rPr lang="en-US" sz="1400" dirty="0" err="1" smtClean="0">
                  <a:solidFill>
                    <a:schemeClr val="bg1"/>
                  </a:solidFill>
                </a:rPr>
                <a:t>sistemas</a:t>
              </a:r>
              <a:r>
                <a:rPr lang="en-US" sz="1400" dirty="0" smtClean="0">
                  <a:solidFill>
                    <a:schemeClr val="bg1"/>
                  </a:solidFill>
                </a:rPr>
                <a:t> </a:t>
              </a:r>
              <a:r>
                <a:rPr lang="en-US" sz="1400" dirty="0" err="1" smtClean="0">
                  <a:solidFill>
                    <a:schemeClr val="bg1"/>
                  </a:solidFill>
                </a:rPr>
                <a:t>existentes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xmlns="" id="{B7FD515B-048A-984D-80EE-EBFF0F902C3A}"/>
                </a:ext>
              </a:extLst>
            </p:cNvPr>
            <p:cNvSpPr txBox="1"/>
            <p:nvPr/>
          </p:nvSpPr>
          <p:spPr>
            <a:xfrm>
              <a:off x="2672989" y="2866709"/>
              <a:ext cx="1872506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  <a:spcAft>
                  <a:spcPts val="1200"/>
                </a:spcAft>
              </a:pPr>
              <a:r>
                <a:rPr lang="en-US" sz="1600" b="1" dirty="0" err="1" smtClean="0">
                  <a:solidFill>
                    <a:schemeClr val="bg1"/>
                  </a:solidFill>
                </a:rPr>
                <a:t>Transparencia</a:t>
              </a:r>
              <a:r>
                <a:rPr lang="en-US" sz="1600" b="1" dirty="0">
                  <a:solidFill>
                    <a:schemeClr val="bg1"/>
                  </a:solidFill>
                </a:rPr>
                <a:t/>
              </a:r>
              <a:br>
                <a:rPr lang="en-US" sz="1600" b="1" dirty="0">
                  <a:solidFill>
                    <a:schemeClr val="bg1"/>
                  </a:solidFill>
                </a:rPr>
              </a:br>
              <a:r>
                <a:rPr lang="en-US" sz="1400" dirty="0" smtClean="0">
                  <a:solidFill>
                    <a:schemeClr val="bg1"/>
                  </a:solidFill>
                </a:rPr>
                <a:t>y </a:t>
              </a:r>
              <a:r>
                <a:rPr lang="en-US" sz="1400" dirty="0" err="1" smtClean="0">
                  <a:solidFill>
                    <a:schemeClr val="bg1"/>
                  </a:solidFill>
                </a:rPr>
                <a:t>claridad</a:t>
              </a:r>
              <a:r>
                <a:rPr lang="en-US" sz="1400" dirty="0" smtClean="0">
                  <a:solidFill>
                    <a:schemeClr val="bg1"/>
                  </a:solidFill>
                </a:rPr>
                <a:t> de </a:t>
              </a:r>
              <a:r>
                <a:rPr lang="en-US" sz="1400" dirty="0" err="1" smtClean="0">
                  <a:solidFill>
                    <a:schemeClr val="bg1"/>
                  </a:solidFill>
                </a:rPr>
                <a:t>objetivos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xmlns="" id="{C0923908-F4E4-C144-884B-D22275C14DF0}"/>
                </a:ext>
              </a:extLst>
            </p:cNvPr>
            <p:cNvSpPr txBox="1"/>
            <p:nvPr/>
          </p:nvSpPr>
          <p:spPr>
            <a:xfrm>
              <a:off x="4634311" y="2787767"/>
              <a:ext cx="1846002" cy="705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  <a:spcAft>
                  <a:spcPts val="1200"/>
                </a:spcAft>
              </a:pPr>
              <a:r>
                <a:rPr lang="en-US" sz="1600" b="1" dirty="0" err="1" smtClean="0">
                  <a:solidFill>
                    <a:schemeClr val="bg1"/>
                  </a:solidFill>
                </a:rPr>
                <a:t>Cumplimiento</a:t>
              </a:r>
              <a:r>
                <a:rPr lang="en-US" sz="1600" b="1" dirty="0">
                  <a:solidFill>
                    <a:schemeClr val="bg1"/>
                  </a:solidFill>
                </a:rPr>
                <a:t/>
              </a:r>
              <a:br>
                <a:rPr lang="en-US" sz="1600" b="1" dirty="0">
                  <a:solidFill>
                    <a:schemeClr val="bg1"/>
                  </a:solidFill>
                </a:rPr>
              </a:br>
              <a:r>
                <a:rPr lang="en-US" sz="1400" dirty="0" err="1" smtClean="0">
                  <a:solidFill>
                    <a:schemeClr val="bg1"/>
                  </a:solidFill>
                </a:rPr>
                <a:t>mediante</a:t>
              </a:r>
              <a:r>
                <a:rPr lang="en-US" sz="1400" dirty="0" smtClean="0">
                  <a:solidFill>
                    <a:schemeClr val="bg1"/>
                  </a:solidFill>
                </a:rPr>
                <a:t> el </a:t>
              </a:r>
              <a:r>
                <a:rPr lang="en-US" sz="1400" dirty="0" err="1" smtClean="0">
                  <a:solidFill>
                    <a:schemeClr val="bg1"/>
                  </a:solidFill>
                </a:rPr>
                <a:t>compromiso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xmlns="" id="{5395DDED-D5AC-4842-8AD7-807FFBFEA6B3}"/>
                </a:ext>
              </a:extLst>
            </p:cNvPr>
            <p:cNvSpPr txBox="1"/>
            <p:nvPr/>
          </p:nvSpPr>
          <p:spPr>
            <a:xfrm>
              <a:off x="6595633" y="2866709"/>
              <a:ext cx="1846002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  <a:spcAft>
                  <a:spcPts val="1200"/>
                </a:spcAft>
              </a:pPr>
              <a:r>
                <a:rPr lang="en-US" sz="1600" b="1" dirty="0" err="1" smtClean="0">
                  <a:solidFill>
                    <a:schemeClr val="bg1"/>
                  </a:solidFill>
                </a:rPr>
                <a:t>Proactividad</a:t>
              </a:r>
              <a:r>
                <a:rPr lang="en-US" sz="1600" b="1" dirty="0">
                  <a:solidFill>
                    <a:schemeClr val="bg1"/>
                  </a:solidFill>
                </a:rPr>
                <a:t/>
              </a:r>
              <a:br>
                <a:rPr lang="en-US" sz="1600" b="1" dirty="0">
                  <a:solidFill>
                    <a:schemeClr val="bg1"/>
                  </a:solidFill>
                </a:rPr>
              </a:br>
              <a:r>
                <a:rPr lang="en-US" sz="1400" dirty="0" smtClean="0">
                  <a:solidFill>
                    <a:schemeClr val="bg1"/>
                  </a:solidFill>
                </a:rPr>
                <a:t>en </a:t>
              </a:r>
              <a:r>
                <a:rPr lang="en-US" sz="1400" dirty="0" err="1" smtClean="0">
                  <a:solidFill>
                    <a:schemeClr val="bg1"/>
                  </a:solidFill>
                </a:rPr>
                <a:t>su</a:t>
              </a:r>
              <a:r>
                <a:rPr lang="en-US" sz="1400" dirty="0" smtClean="0">
                  <a:solidFill>
                    <a:schemeClr val="bg1"/>
                  </a:solidFill>
                </a:rPr>
                <a:t> </a:t>
              </a:r>
              <a:r>
                <a:rPr lang="en-US" sz="1400" dirty="0" err="1" smtClean="0">
                  <a:solidFill>
                    <a:schemeClr val="bg1"/>
                  </a:solidFill>
                </a:rPr>
                <a:t>implicación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xmlns="" id="{56015743-3B89-2643-BE2D-C4D30D7FAD22}"/>
                </a:ext>
              </a:extLst>
            </p:cNvPr>
            <p:cNvSpPr txBox="1"/>
            <p:nvPr/>
          </p:nvSpPr>
          <p:spPr>
            <a:xfrm>
              <a:off x="2672989" y="3781110"/>
              <a:ext cx="1872506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  <a:spcAft>
                  <a:spcPts val="1200"/>
                </a:spcAft>
              </a:pPr>
              <a:r>
                <a:rPr lang="en-US" sz="1600" b="1" dirty="0" err="1" smtClean="0">
                  <a:solidFill>
                    <a:schemeClr val="bg1"/>
                  </a:solidFill>
                </a:rPr>
                <a:t>Inclusión</a:t>
              </a:r>
              <a:r>
                <a:rPr lang="en-US" sz="1600" b="1" dirty="0">
                  <a:solidFill>
                    <a:schemeClr val="bg1"/>
                  </a:solidFill>
                </a:rPr>
                <a:t/>
              </a:r>
              <a:br>
                <a:rPr lang="en-US" sz="1600" b="1" dirty="0">
                  <a:solidFill>
                    <a:schemeClr val="bg1"/>
                  </a:solidFill>
                </a:rPr>
              </a:br>
              <a:r>
                <a:rPr lang="en-US" sz="1400" dirty="0" smtClean="0">
                  <a:solidFill>
                    <a:schemeClr val="bg1"/>
                  </a:solidFill>
                </a:rPr>
                <a:t>y </a:t>
              </a:r>
              <a:r>
                <a:rPr lang="en-US" sz="1400" dirty="0" err="1" smtClean="0">
                  <a:solidFill>
                    <a:schemeClr val="bg1"/>
                  </a:solidFill>
                </a:rPr>
                <a:t>accesso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xmlns="" id="{4931533E-C0AC-8A4F-86E0-8D2309EAF468}"/>
                </a:ext>
              </a:extLst>
            </p:cNvPr>
            <p:cNvSpPr txBox="1"/>
            <p:nvPr/>
          </p:nvSpPr>
          <p:spPr>
            <a:xfrm>
              <a:off x="4647563" y="3677235"/>
              <a:ext cx="1846002" cy="705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  <a:spcAft>
                  <a:spcPts val="1200"/>
                </a:spcAft>
              </a:pPr>
              <a:r>
                <a:rPr lang="en-US" sz="1600" b="1" dirty="0" err="1" smtClean="0">
                  <a:solidFill>
                    <a:schemeClr val="bg1"/>
                  </a:solidFill>
                </a:rPr>
                <a:t>Defensa</a:t>
              </a:r>
              <a:r>
                <a:rPr lang="en-US" sz="1600" b="1" dirty="0">
                  <a:solidFill>
                    <a:schemeClr val="bg1"/>
                  </a:solidFill>
                </a:rPr>
                <a:t/>
              </a:r>
              <a:br>
                <a:rPr lang="en-US" sz="1600" b="1" dirty="0">
                  <a:solidFill>
                    <a:schemeClr val="bg1"/>
                  </a:solidFill>
                </a:rPr>
              </a:br>
              <a:r>
                <a:rPr lang="en-US" sz="1400" dirty="0" smtClean="0">
                  <a:solidFill>
                    <a:schemeClr val="bg1"/>
                  </a:solidFill>
                </a:rPr>
                <a:t>en los </a:t>
              </a:r>
              <a:r>
                <a:rPr lang="en-US" sz="1400" dirty="0" err="1" smtClean="0">
                  <a:solidFill>
                    <a:schemeClr val="bg1"/>
                  </a:solidFill>
                </a:rPr>
                <a:t>ámbitos</a:t>
              </a:r>
              <a:r>
                <a:rPr lang="en-US" sz="1400" dirty="0" smtClean="0">
                  <a:solidFill>
                    <a:schemeClr val="bg1"/>
                  </a:solidFill>
                </a:rPr>
                <a:t> </a:t>
              </a:r>
              <a:r>
                <a:rPr lang="en-US" sz="1400" dirty="0" err="1" smtClean="0">
                  <a:solidFill>
                    <a:schemeClr val="bg1"/>
                  </a:solidFill>
                </a:rPr>
                <a:t>institucionales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xmlns="" id="{6B0409E7-E211-BE49-8CD2-D2888B1EBD3D}"/>
                </a:ext>
              </a:extLst>
            </p:cNvPr>
            <p:cNvSpPr txBox="1"/>
            <p:nvPr/>
          </p:nvSpPr>
          <p:spPr>
            <a:xfrm>
              <a:off x="6595633" y="3781110"/>
              <a:ext cx="1846002" cy="5114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  <a:spcAft>
                  <a:spcPts val="1200"/>
                </a:spcAft>
              </a:pPr>
              <a:r>
                <a:rPr lang="en-US" sz="1600" b="1" dirty="0" err="1" smtClean="0">
                  <a:solidFill>
                    <a:schemeClr val="bg1"/>
                  </a:solidFill>
                </a:rPr>
                <a:t>Reflexión</a:t>
              </a:r>
              <a:r>
                <a:rPr lang="en-US" sz="1600" b="1" dirty="0" smtClean="0">
                  <a:solidFill>
                    <a:schemeClr val="bg1"/>
                  </a:solidFill>
                </a:rPr>
                <a:t> </a:t>
              </a:r>
              <a:r>
                <a:rPr lang="en-US" sz="1400" dirty="0" err="1" smtClean="0">
                  <a:solidFill>
                    <a:schemeClr val="bg1"/>
                  </a:solidFill>
                </a:rPr>
                <a:t>mediante</a:t>
              </a:r>
              <a:r>
                <a:rPr lang="en-US" sz="1400" dirty="0" smtClean="0">
                  <a:solidFill>
                    <a:schemeClr val="bg1"/>
                  </a:solidFill>
                </a:rPr>
                <a:t> la </a:t>
              </a:r>
              <a:r>
                <a:rPr lang="en-US" sz="1400" dirty="0" err="1" smtClean="0">
                  <a:solidFill>
                    <a:schemeClr val="bg1"/>
                  </a:solidFill>
                </a:rPr>
                <a:t>observación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xmlns="" id="{2B940310-F21C-7D44-AE57-ECA849F90D95}"/>
                </a:ext>
              </a:extLst>
            </p:cNvPr>
            <p:cNvSpPr txBox="1"/>
            <p:nvPr/>
          </p:nvSpPr>
          <p:spPr>
            <a:xfrm>
              <a:off x="2672989" y="4641248"/>
              <a:ext cx="1872506" cy="705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  <a:spcAft>
                  <a:spcPts val="1200"/>
                </a:spcAft>
              </a:pPr>
              <a:r>
                <a:rPr lang="en-US" sz="1600" b="1" dirty="0" err="1" smtClean="0">
                  <a:solidFill>
                    <a:schemeClr val="bg1"/>
                  </a:solidFill>
                </a:rPr>
                <a:t>Articulación</a:t>
              </a:r>
              <a:r>
                <a:rPr lang="en-US" sz="1600" b="1" dirty="0">
                  <a:solidFill>
                    <a:schemeClr val="bg1"/>
                  </a:solidFill>
                </a:rPr>
                <a:t/>
              </a:r>
              <a:br>
                <a:rPr lang="en-US" sz="1600" b="1" dirty="0">
                  <a:solidFill>
                    <a:schemeClr val="bg1"/>
                  </a:solidFill>
                </a:rPr>
              </a:br>
              <a:r>
                <a:rPr lang="en-US" sz="1400" dirty="0" smtClean="0">
                  <a:solidFill>
                    <a:schemeClr val="bg1"/>
                  </a:solidFill>
                </a:rPr>
                <a:t>de </a:t>
              </a:r>
              <a:r>
                <a:rPr lang="en-US" sz="1400" dirty="0" err="1" smtClean="0">
                  <a:solidFill>
                    <a:schemeClr val="bg1"/>
                  </a:solidFill>
                </a:rPr>
                <a:t>distintos</a:t>
              </a:r>
              <a:r>
                <a:rPr lang="en-US" sz="1400" dirty="0" smtClean="0">
                  <a:solidFill>
                    <a:schemeClr val="bg1"/>
                  </a:solidFill>
                </a:rPr>
                <a:t> </a:t>
              </a:r>
              <a:r>
                <a:rPr lang="en-US" sz="1400" dirty="0" err="1" smtClean="0">
                  <a:solidFill>
                    <a:schemeClr val="bg1"/>
                  </a:solidFill>
                </a:rPr>
                <a:t>indicadores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xmlns="" id="{34BA9743-FC06-9E47-9256-D03C41FC8CF7}"/>
                </a:ext>
              </a:extLst>
            </p:cNvPr>
            <p:cNvSpPr txBox="1"/>
            <p:nvPr/>
          </p:nvSpPr>
          <p:spPr>
            <a:xfrm>
              <a:off x="4647563" y="4641248"/>
              <a:ext cx="1846002" cy="705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  <a:spcAft>
                  <a:spcPts val="1200"/>
                </a:spcAft>
              </a:pPr>
              <a:r>
                <a:rPr lang="en-US" sz="1600" b="1" dirty="0" err="1" smtClean="0">
                  <a:solidFill>
                    <a:schemeClr val="bg1"/>
                  </a:solidFill>
                </a:rPr>
                <a:t>Sistematización</a:t>
              </a:r>
              <a:r>
                <a:rPr lang="en-US" sz="1600" b="1" dirty="0" smtClean="0">
                  <a:solidFill>
                    <a:schemeClr val="bg1"/>
                  </a:solidFill>
                </a:rPr>
                <a:t> </a:t>
              </a:r>
              <a:r>
                <a:rPr lang="en-US" sz="1400" dirty="0" err="1" smtClean="0">
                  <a:solidFill>
                    <a:schemeClr val="bg1"/>
                  </a:solidFill>
                </a:rPr>
                <a:t>para</a:t>
              </a:r>
              <a:r>
                <a:rPr lang="en-US" sz="1400" dirty="0" smtClean="0">
                  <a:solidFill>
                    <a:schemeClr val="bg1"/>
                  </a:solidFill>
                </a:rPr>
                <a:t> </a:t>
              </a:r>
              <a:r>
                <a:rPr lang="en-US" sz="1400" dirty="0" err="1" smtClean="0">
                  <a:solidFill>
                    <a:schemeClr val="bg1"/>
                  </a:solidFill>
                </a:rPr>
                <a:t>ganar</a:t>
              </a:r>
              <a:r>
                <a:rPr lang="en-US" sz="1400" dirty="0" smtClean="0">
                  <a:solidFill>
                    <a:schemeClr val="bg1"/>
                  </a:solidFill>
                </a:rPr>
                <a:t> </a:t>
              </a:r>
              <a:r>
                <a:rPr lang="en-US" sz="1400" dirty="0" err="1" smtClean="0">
                  <a:solidFill>
                    <a:schemeClr val="bg1"/>
                  </a:solidFill>
                </a:rPr>
                <a:t>consistencia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xmlns="" id="{0EFACB21-2E07-D349-95AD-D288674AB294}"/>
                </a:ext>
              </a:extLst>
            </p:cNvPr>
            <p:cNvSpPr txBox="1"/>
            <p:nvPr/>
          </p:nvSpPr>
          <p:spPr>
            <a:xfrm>
              <a:off x="6595633" y="4623852"/>
              <a:ext cx="1846002" cy="705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  <a:spcAft>
                  <a:spcPts val="1200"/>
                </a:spcAft>
              </a:pPr>
              <a:r>
                <a:rPr lang="en-US" sz="1600" b="1" dirty="0" err="1" smtClean="0">
                  <a:solidFill>
                    <a:schemeClr val="bg1"/>
                  </a:solidFill>
                </a:rPr>
                <a:t>Mejoras</a:t>
              </a:r>
              <a:r>
                <a:rPr lang="en-US" sz="1600" b="1" dirty="0">
                  <a:solidFill>
                    <a:schemeClr val="bg1"/>
                  </a:solidFill>
                </a:rPr>
                <a:t/>
              </a:r>
              <a:br>
                <a:rPr lang="en-US" sz="1600" b="1" dirty="0">
                  <a:solidFill>
                    <a:schemeClr val="bg1"/>
                  </a:solidFill>
                </a:rPr>
              </a:br>
              <a:r>
                <a:rPr lang="en-US" sz="1400" dirty="0" err="1" smtClean="0">
                  <a:solidFill>
                    <a:schemeClr val="bg1"/>
                  </a:solidFill>
                </a:rPr>
                <a:t>basadas</a:t>
              </a:r>
              <a:r>
                <a:rPr lang="en-US" sz="1400" dirty="0" smtClean="0">
                  <a:solidFill>
                    <a:schemeClr val="bg1"/>
                  </a:solidFill>
                </a:rPr>
                <a:t> en la </a:t>
              </a:r>
              <a:r>
                <a:rPr lang="en-US" sz="1400" dirty="0" err="1" smtClean="0">
                  <a:solidFill>
                    <a:schemeClr val="bg1"/>
                  </a:solidFill>
                </a:rPr>
                <a:t>retroalimentación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D9B1264C-1E35-C949-9C02-F7A6F440A4C1}"/>
              </a:ext>
            </a:extLst>
          </p:cNvPr>
          <p:cNvSpPr txBox="1"/>
          <p:nvPr/>
        </p:nvSpPr>
        <p:spPr>
          <a:xfrm>
            <a:off x="2911526" y="5503723"/>
            <a:ext cx="1368928" cy="6776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Aft>
                <a:spcPts val="1200"/>
              </a:spcAft>
            </a:pPr>
            <a:r>
              <a:rPr lang="en-US" sz="1400" dirty="0" smtClean="0"/>
              <a:t>INTEGRACIÓN ENTRE LOS SISTEMAS</a:t>
            </a:r>
            <a:endParaRPr lang="en-US" sz="200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E8108925-6F6F-EA4D-AD59-7BA0E7857BEE}"/>
              </a:ext>
            </a:extLst>
          </p:cNvPr>
          <p:cNvSpPr txBox="1"/>
          <p:nvPr/>
        </p:nvSpPr>
        <p:spPr>
          <a:xfrm>
            <a:off x="8662970" y="4770637"/>
            <a:ext cx="1673726" cy="4837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1400" dirty="0" smtClean="0"/>
              <a:t>AUMENTO DEL POTENCIAL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7606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C55ACDF5-3148-B44D-BE30-0A6938E1F4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8637015" y="2542387"/>
            <a:ext cx="2342591" cy="3141201"/>
          </a:xfrm>
          <a:prstGeom prst="rect">
            <a:avLst/>
          </a:prstGeom>
        </p:spPr>
      </p:pic>
      <p:pic>
        <p:nvPicPr>
          <p:cNvPr id="13" name="Google Shape;312;p46">
            <a:extLst>
              <a:ext uri="{FF2B5EF4-FFF2-40B4-BE49-F238E27FC236}">
                <a16:creationId xmlns:a16="http://schemas.microsoft.com/office/drawing/2014/main" xmlns="" id="{695BD920-9C97-DF4A-ADD2-09FB1F0B82D6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36336" t="6929" r="19195" b="10678"/>
          <a:stretch/>
        </p:blipFill>
        <p:spPr>
          <a:xfrm flipH="1">
            <a:off x="6069759" y="3050197"/>
            <a:ext cx="1704673" cy="246243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5FF12ED6-142B-AC43-AA61-88798ACF93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424176"/>
            <a:ext cx="9811871" cy="514385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1500"/>
              </a:spcAft>
              <a:buNone/>
            </a:pPr>
            <a:r>
              <a:rPr lang="en-US" dirty="0"/>
              <a:t>Tres </a:t>
            </a:r>
            <a:r>
              <a:rPr lang="en-US" dirty="0" err="1"/>
              <a:t>casos</a:t>
            </a:r>
            <a:r>
              <a:rPr lang="en-US" dirty="0"/>
              <a:t> </a:t>
            </a:r>
            <a:r>
              <a:rPr lang="en-US" dirty="0" err="1" smtClean="0"/>
              <a:t>ilustrativos</a:t>
            </a:r>
            <a:r>
              <a:rPr lang="en-US" dirty="0"/>
              <a:t> / </a:t>
            </a:r>
            <a:r>
              <a:rPr lang="en-US" sz="2400" dirty="0">
                <a:solidFill>
                  <a:srgbClr val="4472C4"/>
                </a:solidFill>
              </a:rPr>
              <a:t>Three illustrative use cases</a:t>
            </a:r>
          </a:p>
          <a:p>
            <a:pPr marL="0" indent="0">
              <a:spcBef>
                <a:spcPts val="0"/>
              </a:spcBef>
              <a:spcAft>
                <a:spcPts val="1500"/>
              </a:spcAft>
              <a:buNone/>
            </a:pPr>
            <a:endParaRPr lang="en-US" dirty="0"/>
          </a:p>
          <a:p>
            <a:pPr marL="0" indent="0">
              <a:spcBef>
                <a:spcPts val="0"/>
              </a:spcBef>
              <a:spcAft>
                <a:spcPts val="15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900"/>
              </a:spcAft>
              <a:buNone/>
            </a:pPr>
            <a:endParaRPr lang="en-US" dirty="0"/>
          </a:p>
        </p:txBody>
      </p:sp>
      <p:pic>
        <p:nvPicPr>
          <p:cNvPr id="9" name="Google Shape;304;p45">
            <a:extLst>
              <a:ext uri="{FF2B5EF4-FFF2-40B4-BE49-F238E27FC236}">
                <a16:creationId xmlns:a16="http://schemas.microsoft.com/office/drawing/2014/main" xmlns="" id="{031841A6-F5C8-0B4E-B894-FF4FB4333917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23800" t="6934" r="24050" b="6064"/>
          <a:stretch/>
        </p:blipFill>
        <p:spPr>
          <a:xfrm>
            <a:off x="1629522" y="2661535"/>
            <a:ext cx="2270578" cy="29930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70E170C2-C7F6-B54E-875D-4F0B7200B623}"/>
              </a:ext>
            </a:extLst>
          </p:cNvPr>
          <p:cNvGrpSpPr/>
          <p:nvPr/>
        </p:nvGrpSpPr>
        <p:grpSpPr>
          <a:xfrm>
            <a:off x="4284469" y="3160356"/>
            <a:ext cx="2159367" cy="2462439"/>
            <a:chOff x="4547966" y="1219672"/>
            <a:chExt cx="3874817" cy="4418656"/>
          </a:xfrm>
        </p:grpSpPr>
        <p:sp>
          <p:nvSpPr>
            <p:cNvPr id="11" name="Donut 10">
              <a:extLst>
                <a:ext uri="{FF2B5EF4-FFF2-40B4-BE49-F238E27FC236}">
                  <a16:creationId xmlns:a16="http://schemas.microsoft.com/office/drawing/2014/main" xmlns="" id="{FFCA64D7-F09E-8849-9F19-6866C9C1C3A4}"/>
                </a:ext>
              </a:extLst>
            </p:cNvPr>
            <p:cNvSpPr/>
            <p:nvPr/>
          </p:nvSpPr>
          <p:spPr>
            <a:xfrm>
              <a:off x="4890750" y="3528811"/>
              <a:ext cx="1857778" cy="1857778"/>
            </a:xfrm>
            <a:prstGeom prst="donut">
              <a:avLst>
                <a:gd name="adj" fmla="val 8887"/>
              </a:avLst>
            </a:prstGeom>
            <a:solidFill>
              <a:schemeClr val="tx1">
                <a:lumMod val="85000"/>
                <a:lumOff val="1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pic>
          <p:nvPicPr>
            <p:cNvPr id="12" name="Google Shape;320;p47">
              <a:extLst>
                <a:ext uri="{FF2B5EF4-FFF2-40B4-BE49-F238E27FC236}">
                  <a16:creationId xmlns:a16="http://schemas.microsoft.com/office/drawing/2014/main" xmlns="" id="{A8999D80-982D-5249-A574-F2ECA0B42C5B}"/>
                </a:ext>
              </a:extLst>
            </p:cNvPr>
            <p:cNvPicPr preferRelativeResize="0"/>
            <p:nvPr/>
          </p:nvPicPr>
          <p:blipFill rotWithShape="1">
            <a:blip r:embed="rId6">
              <a:alphaModFix/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2162" b="83108" l="25207" r="74105">
                          <a14:foregroundMark x1="47107" y1="12331" x2="47107" y2="12331"/>
                          <a14:foregroundMark x1="56061" y1="79561" x2="56061" y2="79561"/>
                          <a14:foregroundMark x1="56061" y1="79561" x2="56061" y2="79561"/>
                          <a14:foregroundMark x1="57851" y1="80068" x2="57851" y2="80068"/>
                          <a14:foregroundMark x1="56198" y1="79223" x2="56198" y2="79223"/>
                          <a14:foregroundMark x1="56198" y1="79223" x2="56198" y2="79223"/>
                          <a14:foregroundMark x1="56198" y1="79223" x2="56198" y2="79223"/>
                          <a14:foregroundMark x1="53994" y1="76689" x2="61433" y2="82095"/>
                          <a14:foregroundMark x1="61433" y1="82095" x2="54408" y2="77027"/>
                          <a14:foregroundMark x1="67355" y1="77027" x2="66667" y2="77027"/>
                          <a14:foregroundMark x1="67218" y1="77872" x2="74931" y2="82095"/>
                          <a14:foregroundMark x1="74931" y1="82095" x2="66253" y2="83108"/>
                          <a14:foregroundMark x1="66253" y1="83108" x2="66942" y2="78041"/>
                        </a14:backgroundRemoval>
                      </a14:imgEffect>
                    </a14:imgLayer>
                  </a14:imgProps>
                </a:ext>
              </a:extLst>
            </a:blip>
            <a:srcRect l="19232" t="5684" r="19732" b="8962"/>
            <a:stretch/>
          </p:blipFill>
          <p:spPr>
            <a:xfrm>
              <a:off x="4547966" y="1219672"/>
              <a:ext cx="3874817" cy="441865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9B1BC484-8D38-FA4F-A591-565D40E70199}"/>
              </a:ext>
            </a:extLst>
          </p:cNvPr>
          <p:cNvSpPr/>
          <p:nvPr/>
        </p:nvSpPr>
        <p:spPr>
          <a:xfrm>
            <a:off x="4425950" y="1257972"/>
            <a:ext cx="3340100" cy="4792308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D7403233-5714-9F4C-A12C-4F1D19FDC437}"/>
              </a:ext>
            </a:extLst>
          </p:cNvPr>
          <p:cNvSpPr/>
          <p:nvPr/>
        </p:nvSpPr>
        <p:spPr>
          <a:xfrm>
            <a:off x="8070850" y="1257972"/>
            <a:ext cx="3340100" cy="4792308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8948E5B7-1445-C04D-8970-29BE6ABEEB2C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518" b="91687" l="9480" r="89963">
                        <a14:foregroundMark x1="55762" y1="20241" x2="60223" y2="36145"/>
                        <a14:foregroundMark x1="60223" y1="36145" x2="56506" y2="21807"/>
                        <a14:foregroundMark x1="56506" y1="21807" x2="58550" y2="25060"/>
                        <a14:foregroundMark x1="72119" y1="90241" x2="81413" y2="90602"/>
                        <a14:foregroundMark x1="80855" y1="90964" x2="80112" y2="90241"/>
                        <a14:foregroundMark x1="11524" y1="78916" x2="12825" y2="79759"/>
                        <a14:foregroundMark x1="13383" y1="80843" x2="13383" y2="80843"/>
                        <a14:foregroundMark x1="12825" y1="81205" x2="13383" y2="83494"/>
                        <a14:foregroundMark x1="13197" y1="81687" x2="15056" y2="83735"/>
                        <a14:foregroundMark x1="15392" y1="85079" x2="15799" y2="85422"/>
                        <a14:foregroundMark x1="13941" y1="83855" x2="15365" y2="85056"/>
                        <a14:foregroundMark x1="15613" y1="83976" x2="17844" y2="86988"/>
                        <a14:foregroundMark x1="16914" y1="86988" x2="18401" y2="87952"/>
                        <a14:foregroundMark x1="79182" y1="91325" x2="84944" y2="91325"/>
                        <a14:foregroundMark x1="81413" y1="91084" x2="86617" y2="91325"/>
                        <a14:foregroundMark x1="85316" y1="91687" x2="87918" y2="91687"/>
                        <a14:foregroundMark x1="18959" y1="88313" x2="18959" y2="88313"/>
                        <a14:foregroundMark x1="58364" y1="9518" x2="67100" y2="9880"/>
                        <a14:backgroundMark x1="13197" y1="87952" x2="14312" y2="86867"/>
                      </a14:backgroundRemoval>
                    </a14:imgEffect>
                  </a14:imgLayer>
                </a14:imgProps>
              </a:ext>
            </a:extLst>
          </a:blip>
          <a:srcRect l="1988" r="1" b="7311"/>
          <a:stretch/>
        </p:blipFill>
        <p:spPr>
          <a:xfrm>
            <a:off x="950291" y="2408851"/>
            <a:ext cx="2102786" cy="306790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D83451BB-C04D-204A-9C07-4B65DA9AF797}"/>
              </a:ext>
            </a:extLst>
          </p:cNvPr>
          <p:cNvSpPr/>
          <p:nvPr/>
        </p:nvSpPr>
        <p:spPr>
          <a:xfrm>
            <a:off x="774700" y="1257972"/>
            <a:ext cx="3340100" cy="4792308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DB6625A7-1CD0-3546-9AC7-312D3CE584E2}"/>
              </a:ext>
            </a:extLst>
          </p:cNvPr>
          <p:cNvSpPr/>
          <p:nvPr/>
        </p:nvSpPr>
        <p:spPr>
          <a:xfrm>
            <a:off x="781050" y="1257972"/>
            <a:ext cx="3333750" cy="78418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7E43AA5A-D64E-314F-9FE8-EF7A655918FB}"/>
              </a:ext>
            </a:extLst>
          </p:cNvPr>
          <p:cNvSpPr/>
          <p:nvPr/>
        </p:nvSpPr>
        <p:spPr>
          <a:xfrm>
            <a:off x="4423410" y="1257972"/>
            <a:ext cx="3333750" cy="78418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0F58B837-BAD1-BF47-825C-F3530C551764}"/>
              </a:ext>
            </a:extLst>
          </p:cNvPr>
          <p:cNvSpPr/>
          <p:nvPr/>
        </p:nvSpPr>
        <p:spPr>
          <a:xfrm>
            <a:off x="8081010" y="1257972"/>
            <a:ext cx="3333750" cy="78418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xmlns="" id="{B133AB0A-B576-4347-83AD-B118A2979AEE}"/>
              </a:ext>
            </a:extLst>
          </p:cNvPr>
          <p:cNvSpPr txBox="1">
            <a:spLocks/>
          </p:cNvSpPr>
          <p:nvPr/>
        </p:nvSpPr>
        <p:spPr>
          <a:xfrm>
            <a:off x="897889" y="1336689"/>
            <a:ext cx="3093721" cy="5143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1800" b="1" dirty="0" err="1">
                <a:solidFill>
                  <a:schemeClr val="bg1"/>
                </a:solidFill>
              </a:rPr>
              <a:t>Nuevos</a:t>
            </a:r>
            <a:r>
              <a:rPr lang="en-US" sz="1800" b="1" dirty="0">
                <a:solidFill>
                  <a:schemeClr val="bg1"/>
                </a:solidFill>
              </a:rPr>
              <a:t> </a:t>
            </a:r>
            <a:r>
              <a:rPr lang="en-US" sz="1800" b="1" dirty="0" err="1">
                <a:solidFill>
                  <a:schemeClr val="bg1"/>
                </a:solidFill>
              </a:rPr>
              <a:t>en</a:t>
            </a:r>
            <a:r>
              <a:rPr lang="en-US" sz="1800" b="1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reforma</a:t>
            </a:r>
            <a:r>
              <a:rPr lang="en-US" sz="1800" dirty="0">
                <a:solidFill>
                  <a:schemeClr val="bg1"/>
                </a:solidFill>
              </a:rPr>
              <a:t> de </a:t>
            </a:r>
            <a:r>
              <a:rPr lang="en-US" sz="1800" dirty="0" err="1">
                <a:solidFill>
                  <a:schemeClr val="bg1"/>
                </a:solidFill>
              </a:rPr>
              <a:t>evaluación</a:t>
            </a:r>
            <a:r>
              <a:rPr lang="en-US" sz="1800" dirty="0">
                <a:solidFill>
                  <a:schemeClr val="bg1"/>
                </a:solidFill>
              </a:rPr>
              <a:t> de la </a:t>
            </a:r>
            <a:r>
              <a:rPr lang="en-US" sz="1800" dirty="0" err="1">
                <a:solidFill>
                  <a:schemeClr val="bg1"/>
                </a:solidFill>
              </a:rPr>
              <a:t>investigación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xmlns="" id="{6813A015-42DA-9F4A-816F-FF3BA8603FA2}"/>
              </a:ext>
            </a:extLst>
          </p:cNvPr>
          <p:cNvSpPr txBox="1">
            <a:spLocks/>
          </p:cNvSpPr>
          <p:nvPr/>
        </p:nvSpPr>
        <p:spPr>
          <a:xfrm>
            <a:off x="4555489" y="1336689"/>
            <a:ext cx="3093721" cy="5143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1800" b="1" dirty="0">
                <a:solidFill>
                  <a:schemeClr val="bg1"/>
                </a:solidFill>
              </a:rPr>
              <a:t>Etapa </a:t>
            </a:r>
            <a:r>
              <a:rPr lang="en-US" sz="1800" b="1" dirty="0" err="1">
                <a:solidFill>
                  <a:schemeClr val="bg1"/>
                </a:solidFill>
              </a:rPr>
              <a:t>temprana</a:t>
            </a:r>
            <a:r>
              <a:rPr lang="en-US" sz="1800" b="1" dirty="0">
                <a:solidFill>
                  <a:schemeClr val="bg1"/>
                </a:solidFill>
              </a:rPr>
              <a:t> </a:t>
            </a:r>
            <a:r>
              <a:rPr lang="en-US" sz="1800" dirty="0">
                <a:solidFill>
                  <a:schemeClr val="bg1"/>
                </a:solidFill>
              </a:rPr>
              <a:t>de </a:t>
            </a:r>
            <a:r>
              <a:rPr lang="en-US" sz="1800" dirty="0" err="1">
                <a:solidFill>
                  <a:schemeClr val="bg1"/>
                </a:solidFill>
              </a:rPr>
              <a:t>reforma</a:t>
            </a:r>
            <a:r>
              <a:rPr lang="en-US" sz="1800" dirty="0">
                <a:solidFill>
                  <a:schemeClr val="bg1"/>
                </a:solidFill>
              </a:rPr>
              <a:t> de </a:t>
            </a:r>
            <a:r>
              <a:rPr lang="en-US" sz="1800" dirty="0" err="1">
                <a:solidFill>
                  <a:schemeClr val="bg1"/>
                </a:solidFill>
              </a:rPr>
              <a:t>evaluación</a:t>
            </a:r>
            <a:r>
              <a:rPr lang="en-US" sz="1800" dirty="0">
                <a:solidFill>
                  <a:schemeClr val="bg1"/>
                </a:solidFill>
              </a:rPr>
              <a:t> de la </a:t>
            </a:r>
            <a:r>
              <a:rPr lang="en-US" sz="1800" dirty="0" err="1">
                <a:solidFill>
                  <a:schemeClr val="bg1"/>
                </a:solidFill>
              </a:rPr>
              <a:t>investigación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xmlns="" id="{C182935C-AD7C-C24E-9B88-3799262F5D65}"/>
              </a:ext>
            </a:extLst>
          </p:cNvPr>
          <p:cNvSpPr txBox="1">
            <a:spLocks/>
          </p:cNvSpPr>
          <p:nvPr/>
        </p:nvSpPr>
        <p:spPr>
          <a:xfrm>
            <a:off x="8134132" y="1351398"/>
            <a:ext cx="3213101" cy="5143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1800" b="1" dirty="0">
                <a:solidFill>
                  <a:schemeClr val="bg1"/>
                </a:solidFill>
              </a:rPr>
              <a:t>Etapa intermedia </a:t>
            </a:r>
            <a:r>
              <a:rPr lang="en-US" sz="1800" dirty="0">
                <a:solidFill>
                  <a:schemeClr val="bg1"/>
                </a:solidFill>
              </a:rPr>
              <a:t>de </a:t>
            </a:r>
            <a:r>
              <a:rPr lang="en-US" sz="1800" dirty="0" err="1">
                <a:solidFill>
                  <a:schemeClr val="bg1"/>
                </a:solidFill>
              </a:rPr>
              <a:t>reforma</a:t>
            </a:r>
            <a:r>
              <a:rPr lang="en-US" sz="1800" dirty="0">
                <a:solidFill>
                  <a:schemeClr val="bg1"/>
                </a:solidFill>
              </a:rPr>
              <a:t> de </a:t>
            </a:r>
            <a:r>
              <a:rPr lang="en-US" sz="1800" dirty="0" err="1">
                <a:solidFill>
                  <a:schemeClr val="bg1"/>
                </a:solidFill>
              </a:rPr>
              <a:t>evaluación</a:t>
            </a:r>
            <a:r>
              <a:rPr lang="en-US" sz="1800" dirty="0">
                <a:solidFill>
                  <a:schemeClr val="bg1"/>
                </a:solidFill>
              </a:rPr>
              <a:t> de la </a:t>
            </a:r>
            <a:r>
              <a:rPr lang="en-US" sz="1800" dirty="0" err="1">
                <a:solidFill>
                  <a:schemeClr val="bg1"/>
                </a:solidFill>
              </a:rPr>
              <a:t>investigación</a:t>
            </a:r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52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304;p45">
            <a:extLst>
              <a:ext uri="{FF2B5EF4-FFF2-40B4-BE49-F238E27FC236}">
                <a16:creationId xmlns:a16="http://schemas.microsoft.com/office/drawing/2014/main" xmlns="" id="{BF6F1C9A-0384-AA4B-B12D-F6A0A411659B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23800" t="6934" r="24050" b="6064"/>
          <a:stretch/>
        </p:blipFill>
        <p:spPr>
          <a:xfrm>
            <a:off x="506382" y="1533911"/>
            <a:ext cx="4038978" cy="532408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4F676E23-22E8-AE4C-A443-D341C7E6B53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518" b="91687" l="9480" r="89963">
                        <a14:foregroundMark x1="55762" y1="20241" x2="60223" y2="36145"/>
                        <a14:foregroundMark x1="60223" y1="36145" x2="56506" y2="21807"/>
                        <a14:foregroundMark x1="56506" y1="21807" x2="58550" y2="25060"/>
                        <a14:foregroundMark x1="72119" y1="90241" x2="81413" y2="90602"/>
                        <a14:foregroundMark x1="80855" y1="90964" x2="80112" y2="90241"/>
                        <a14:foregroundMark x1="11524" y1="78916" x2="12825" y2="79759"/>
                        <a14:foregroundMark x1="13383" y1="80843" x2="13383" y2="80843"/>
                        <a14:foregroundMark x1="12825" y1="81205" x2="13383" y2="83494"/>
                        <a14:foregroundMark x1="13197" y1="81687" x2="15056" y2="83735"/>
                        <a14:foregroundMark x1="15392" y1="85079" x2="15799" y2="85422"/>
                        <a14:foregroundMark x1="13941" y1="83855" x2="15365" y2="85056"/>
                        <a14:foregroundMark x1="15613" y1="83976" x2="17844" y2="86988"/>
                        <a14:foregroundMark x1="16914" y1="86988" x2="18401" y2="87952"/>
                        <a14:foregroundMark x1="79182" y1="91325" x2="84944" y2="91325"/>
                        <a14:foregroundMark x1="81413" y1="91084" x2="86617" y2="91325"/>
                        <a14:foregroundMark x1="85316" y1="91687" x2="87918" y2="91687"/>
                        <a14:foregroundMark x1="18959" y1="88313" x2="18959" y2="88313"/>
                        <a14:foregroundMark x1="58364" y1="9518" x2="67100" y2="9880"/>
                        <a14:backgroundMark x1="13197" y1="87952" x2="14312" y2="86867"/>
                      </a14:backgroundRemoval>
                    </a14:imgEffect>
                  </a14:imgLayer>
                </a14:imgProps>
              </a:ext>
            </a:extLst>
          </a:blip>
          <a:srcRect l="17599" b="7311"/>
          <a:stretch/>
        </p:blipFill>
        <p:spPr>
          <a:xfrm>
            <a:off x="-90906" y="1237403"/>
            <a:ext cx="3067981" cy="532408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75D76A2B-BBC4-D842-ADA5-077C2D2597BF}"/>
              </a:ext>
            </a:extLst>
          </p:cNvPr>
          <p:cNvSpPr/>
          <p:nvPr/>
        </p:nvSpPr>
        <p:spPr>
          <a:xfrm>
            <a:off x="4046690" y="3722542"/>
            <a:ext cx="7638928" cy="7646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C5B7200B-2B30-F440-A8B5-911B7CF32509}"/>
              </a:ext>
            </a:extLst>
          </p:cNvPr>
          <p:cNvSpPr/>
          <p:nvPr/>
        </p:nvSpPr>
        <p:spPr>
          <a:xfrm>
            <a:off x="4046690" y="4643702"/>
            <a:ext cx="7638928" cy="62699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D47FB6B8-F394-8542-80B6-E21906FC0554}"/>
              </a:ext>
            </a:extLst>
          </p:cNvPr>
          <p:cNvSpPr/>
          <p:nvPr/>
        </p:nvSpPr>
        <p:spPr>
          <a:xfrm>
            <a:off x="4046690" y="5396909"/>
            <a:ext cx="7638928" cy="77833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1B6870A4-6CD6-CC4F-AD2A-419C9D3867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3685" y="454127"/>
            <a:ext cx="8386574" cy="2159568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1500"/>
              </a:spcAft>
              <a:buNone/>
            </a:pPr>
            <a:r>
              <a:rPr lang="en-US" b="1" dirty="0" err="1"/>
              <a:t>Nuevos</a:t>
            </a:r>
            <a:r>
              <a:rPr lang="en-US" b="1" dirty="0"/>
              <a:t> </a:t>
            </a:r>
            <a:r>
              <a:rPr lang="en-US" b="1" dirty="0" err="1"/>
              <a:t>en</a:t>
            </a:r>
            <a:r>
              <a:rPr lang="en-US" b="1" dirty="0"/>
              <a:t> </a:t>
            </a:r>
            <a:r>
              <a:rPr lang="en-US" b="1" dirty="0" err="1"/>
              <a:t>reforma</a:t>
            </a:r>
            <a:r>
              <a:rPr lang="en-US" b="1" dirty="0"/>
              <a:t> de </a:t>
            </a:r>
            <a:r>
              <a:rPr lang="en-US" b="1" dirty="0" err="1"/>
              <a:t>evaluación</a:t>
            </a:r>
            <a:r>
              <a:rPr lang="en-US" b="1" dirty="0"/>
              <a:t> de la </a:t>
            </a:r>
            <a:r>
              <a:rPr lang="en-US" b="1" dirty="0" err="1"/>
              <a:t>investigación</a:t>
            </a: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200" dirty="0" err="1"/>
              <a:t>Aún</a:t>
            </a:r>
            <a:r>
              <a:rPr lang="en-US" sz="2200" dirty="0"/>
              <a:t> </a:t>
            </a:r>
            <a:r>
              <a:rPr lang="en-US" sz="2200" dirty="0" err="1" smtClean="0"/>
              <a:t>definiendo</a:t>
            </a:r>
            <a:r>
              <a:rPr lang="en-US" sz="2200" dirty="0" smtClean="0"/>
              <a:t> </a:t>
            </a:r>
            <a:r>
              <a:rPr lang="en-US" sz="2200" dirty="0" err="1" smtClean="0"/>
              <a:t>objetivos</a:t>
            </a:r>
            <a:r>
              <a:rPr lang="en-US" sz="2200" dirty="0" smtClean="0"/>
              <a:t> </a:t>
            </a:r>
            <a:r>
              <a:rPr lang="en-US" sz="2200" dirty="0"/>
              <a:t>de </a:t>
            </a:r>
            <a:r>
              <a:rPr lang="en-US" sz="2200" dirty="0" err="1"/>
              <a:t>reforma</a:t>
            </a:r>
            <a:r>
              <a:rPr lang="en-US" sz="2200" dirty="0"/>
              <a:t> de </a:t>
            </a:r>
            <a:r>
              <a:rPr lang="en-US" sz="2200" dirty="0" err="1"/>
              <a:t>evaluación</a:t>
            </a:r>
            <a:r>
              <a:rPr lang="en-US" sz="2200" dirty="0"/>
              <a:t> de la </a:t>
            </a:r>
            <a:r>
              <a:rPr lang="en-US" sz="2200" dirty="0" err="1"/>
              <a:t>investigación</a:t>
            </a:r>
            <a:r>
              <a:rPr lang="en-US" sz="2200" dirty="0"/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200" dirty="0" err="1"/>
              <a:t>Reforma</a:t>
            </a:r>
            <a:r>
              <a:rPr lang="en-US" sz="2200" dirty="0"/>
              <a:t> </a:t>
            </a:r>
            <a:r>
              <a:rPr lang="en-US" sz="2200" dirty="0" err="1"/>
              <a:t>tiene</a:t>
            </a:r>
            <a:r>
              <a:rPr lang="en-US" sz="2200" dirty="0"/>
              <a:t> </a:t>
            </a:r>
            <a:r>
              <a:rPr lang="en-US" sz="2200" dirty="0" err="1"/>
              <a:t>algunos</a:t>
            </a:r>
            <a:r>
              <a:rPr lang="en-US" sz="2200" dirty="0"/>
              <a:t> </a:t>
            </a:r>
            <a:r>
              <a:rPr lang="en-US" sz="2200" dirty="0" err="1"/>
              <a:t>fuertes</a:t>
            </a:r>
            <a:r>
              <a:rPr lang="en-US" sz="2200" dirty="0"/>
              <a:t> </a:t>
            </a:r>
            <a:r>
              <a:rPr lang="en-US" sz="2200" dirty="0" err="1"/>
              <a:t>promotores</a:t>
            </a:r>
            <a:r>
              <a:rPr lang="en-US" sz="2200" dirty="0"/>
              <a:t>, </a:t>
            </a:r>
            <a:r>
              <a:rPr lang="en-US" sz="2200" dirty="0" err="1"/>
              <a:t>pero</a:t>
            </a:r>
            <a:r>
              <a:rPr lang="en-US" sz="2200" dirty="0"/>
              <a:t> </a:t>
            </a:r>
            <a:r>
              <a:rPr lang="en-US" sz="2200" dirty="0" err="1"/>
              <a:t>otros</a:t>
            </a:r>
            <a:r>
              <a:rPr lang="en-US" sz="2200" dirty="0"/>
              <a:t> son </a:t>
            </a:r>
            <a:r>
              <a:rPr lang="en-US" sz="2200" dirty="0" err="1"/>
              <a:t>escépticos</a:t>
            </a:r>
            <a:endParaRPr lang="en-US" sz="22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200" dirty="0"/>
              <a:t>Inquietudes </a:t>
            </a:r>
            <a:r>
              <a:rPr lang="en-US" sz="2200" dirty="0" err="1"/>
              <a:t>por</a:t>
            </a:r>
            <a:r>
              <a:rPr lang="en-US" sz="2200" dirty="0"/>
              <a:t> </a:t>
            </a:r>
            <a:r>
              <a:rPr lang="en-US" sz="2200" dirty="0" err="1"/>
              <a:t>riesgos</a:t>
            </a:r>
            <a:r>
              <a:rPr lang="en-US" sz="2200" dirty="0"/>
              <a:t> (</a:t>
            </a:r>
            <a:r>
              <a:rPr lang="en-US" sz="2200" dirty="0" err="1"/>
              <a:t>reales</a:t>
            </a:r>
            <a:r>
              <a:rPr lang="en-US" sz="2200" dirty="0"/>
              <a:t> y </a:t>
            </a:r>
            <a:r>
              <a:rPr lang="en-US" sz="2200" dirty="0" err="1"/>
              <a:t>percibidos</a:t>
            </a:r>
            <a:r>
              <a:rPr lang="en-US" sz="2200" dirty="0"/>
              <a:t>) de </a:t>
            </a:r>
            <a:r>
              <a:rPr lang="en-US" sz="2200" dirty="0" err="1"/>
              <a:t>nuevos</a:t>
            </a:r>
            <a:r>
              <a:rPr lang="en-US" sz="2200" dirty="0"/>
              <a:t> </a:t>
            </a:r>
            <a:r>
              <a:rPr lang="en-US" sz="2200" dirty="0" err="1"/>
              <a:t>procesos</a:t>
            </a:r>
            <a:r>
              <a:rPr lang="en-US" sz="2200" dirty="0"/>
              <a:t>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endParaRPr lang="en-US" sz="2000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xmlns="" id="{FFD03F20-B7B6-D040-BBB9-ADDA65FF267E}"/>
              </a:ext>
            </a:extLst>
          </p:cNvPr>
          <p:cNvSpPr txBox="1">
            <a:spLocks/>
          </p:cNvSpPr>
          <p:nvPr/>
        </p:nvSpPr>
        <p:spPr>
          <a:xfrm>
            <a:off x="3849131" y="3269886"/>
            <a:ext cx="7836487" cy="27476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1500"/>
              </a:spcAft>
              <a:buFont typeface="Arial" panose="020B0604020202020204" pitchFamily="34" charset="0"/>
              <a:buNone/>
            </a:pPr>
            <a:r>
              <a:rPr lang="en-US" sz="2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Potenciales</a:t>
            </a:r>
            <a:r>
              <a:rPr lang="en-US" sz="2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estrategias</a:t>
            </a:r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</a:pPr>
            <a:r>
              <a:rPr lang="en-US" sz="1800" dirty="0">
                <a:solidFill>
                  <a:schemeClr val="bg1"/>
                </a:solidFill>
              </a:rPr>
              <a:t>Usar SPACE </a:t>
            </a:r>
            <a:r>
              <a:rPr lang="en-US" sz="1800" dirty="0" err="1">
                <a:solidFill>
                  <a:schemeClr val="bg1"/>
                </a:solidFill>
              </a:rPr>
              <a:t>como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guía</a:t>
            </a:r>
            <a:r>
              <a:rPr lang="en-US" sz="1800" dirty="0">
                <a:solidFill>
                  <a:schemeClr val="bg1"/>
                </a:solidFill>
              </a:rPr>
              <a:t> para </a:t>
            </a:r>
            <a:r>
              <a:rPr lang="en-US" sz="1800" b="1" dirty="0" err="1">
                <a:solidFill>
                  <a:schemeClr val="bg1"/>
                </a:solidFill>
              </a:rPr>
              <a:t>alinear</a:t>
            </a:r>
            <a:r>
              <a:rPr lang="en-US" sz="1800" b="1" dirty="0">
                <a:solidFill>
                  <a:schemeClr val="bg1"/>
                </a:solidFill>
              </a:rPr>
              <a:t> </a:t>
            </a:r>
            <a:r>
              <a:rPr lang="en-US" sz="1800" b="1" dirty="0" err="1">
                <a:solidFill>
                  <a:schemeClr val="bg1"/>
                </a:solidFill>
              </a:rPr>
              <a:t>valores</a:t>
            </a:r>
            <a:r>
              <a:rPr lang="en-US" sz="1800" b="1" dirty="0">
                <a:solidFill>
                  <a:schemeClr val="bg1"/>
                </a:solidFill>
              </a:rPr>
              <a:t> y definer </a:t>
            </a:r>
            <a:r>
              <a:rPr lang="en-US" sz="1800" b="1" dirty="0" err="1">
                <a:solidFill>
                  <a:schemeClr val="bg1"/>
                </a:solidFill>
              </a:rPr>
              <a:t>objetivos</a:t>
            </a:r>
            <a:r>
              <a:rPr lang="en-US" sz="1800" b="1" dirty="0">
                <a:solidFill>
                  <a:schemeClr val="bg1"/>
                </a:solidFill>
              </a:rPr>
              <a:t> de </a:t>
            </a:r>
            <a:r>
              <a:rPr lang="en-US" sz="1800" b="1" dirty="0" err="1">
                <a:solidFill>
                  <a:schemeClr val="bg1"/>
                </a:solidFill>
              </a:rPr>
              <a:t>reforma</a:t>
            </a:r>
            <a:r>
              <a:rPr lang="en-US" sz="1800" b="1" dirty="0">
                <a:solidFill>
                  <a:schemeClr val="bg1"/>
                </a:solidFill>
              </a:rPr>
              <a:t> de </a:t>
            </a:r>
            <a:r>
              <a:rPr lang="en-US" sz="1800" b="1" dirty="0" err="1">
                <a:solidFill>
                  <a:schemeClr val="bg1"/>
                </a:solidFill>
              </a:rPr>
              <a:t>evaluación</a:t>
            </a:r>
            <a:r>
              <a:rPr lang="en-US" sz="1800" b="1" dirty="0">
                <a:solidFill>
                  <a:schemeClr val="bg1"/>
                </a:solidFill>
              </a:rPr>
              <a:t> de la </a:t>
            </a:r>
            <a:r>
              <a:rPr lang="en-US" sz="1800" b="1" dirty="0" err="1">
                <a:solidFill>
                  <a:schemeClr val="bg1"/>
                </a:solidFill>
              </a:rPr>
              <a:t>investigación</a:t>
            </a:r>
            <a:r>
              <a:rPr lang="en-US" sz="1800" dirty="0">
                <a:solidFill>
                  <a:schemeClr val="bg1"/>
                </a:solidFill>
              </a:rPr>
              <a:t>. </a:t>
            </a:r>
            <a:r>
              <a:rPr lang="en-US" sz="1800" dirty="0" smtClean="0">
                <a:solidFill>
                  <a:schemeClr val="bg1"/>
                </a:solidFill>
              </a:rPr>
              <a:t>(</a:t>
            </a:r>
            <a:r>
              <a:rPr lang="en-US" sz="1800" dirty="0" err="1" smtClean="0">
                <a:solidFill>
                  <a:schemeClr val="bg1"/>
                </a:solidFill>
              </a:rPr>
              <a:t>Estándares</a:t>
            </a:r>
            <a:r>
              <a:rPr lang="en-US" sz="1800" dirty="0" smtClean="0">
                <a:solidFill>
                  <a:schemeClr val="bg1"/>
                </a:solidFill>
              </a:rPr>
              <a:t> de </a:t>
            </a:r>
            <a:r>
              <a:rPr lang="en-US" sz="1800" dirty="0" err="1" smtClean="0">
                <a:solidFill>
                  <a:schemeClr val="bg1"/>
                </a:solidFill>
              </a:rPr>
              <a:t>actividad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académica</a:t>
            </a:r>
            <a:r>
              <a:rPr lang="en-US" sz="1800" dirty="0" smtClean="0">
                <a:solidFill>
                  <a:schemeClr val="bg1"/>
                </a:solidFill>
              </a:rPr>
              <a:t>)</a:t>
            </a:r>
            <a:endParaRPr lang="en-US" sz="1800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</a:pPr>
            <a:r>
              <a:rPr lang="en-US" sz="1800" dirty="0" err="1">
                <a:solidFill>
                  <a:schemeClr val="bg1"/>
                </a:solidFill>
              </a:rPr>
              <a:t>Clarificar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b="1" dirty="0" err="1">
                <a:solidFill>
                  <a:schemeClr val="bg1"/>
                </a:solidFill>
              </a:rPr>
              <a:t>primeros</a:t>
            </a:r>
            <a:r>
              <a:rPr lang="en-US" sz="1800" b="1" dirty="0">
                <a:solidFill>
                  <a:schemeClr val="bg1"/>
                </a:solidFill>
              </a:rPr>
              <a:t> pasos y “</a:t>
            </a:r>
            <a:r>
              <a:rPr lang="en-US" sz="1800" b="1" dirty="0" err="1">
                <a:solidFill>
                  <a:schemeClr val="bg1"/>
                </a:solidFill>
              </a:rPr>
              <a:t>orden</a:t>
            </a:r>
            <a:r>
              <a:rPr lang="en-US" sz="1800" b="1" dirty="0">
                <a:solidFill>
                  <a:schemeClr val="bg1"/>
                </a:solidFill>
              </a:rPr>
              <a:t> de </a:t>
            </a:r>
            <a:r>
              <a:rPr lang="en-US" sz="1800" b="1" dirty="0" err="1">
                <a:solidFill>
                  <a:schemeClr val="bg1"/>
                </a:solidFill>
              </a:rPr>
              <a:t>operaciones</a:t>
            </a:r>
            <a:r>
              <a:rPr lang="en-US" sz="1800" b="1" dirty="0">
                <a:solidFill>
                  <a:schemeClr val="bg1"/>
                </a:solidFill>
              </a:rPr>
              <a:t>” </a:t>
            </a:r>
            <a:r>
              <a:rPr lang="en-US" sz="1800" dirty="0">
                <a:solidFill>
                  <a:schemeClr val="bg1"/>
                </a:solidFill>
              </a:rPr>
              <a:t>para </a:t>
            </a:r>
            <a:r>
              <a:rPr lang="en-US" sz="1800" dirty="0" err="1">
                <a:solidFill>
                  <a:schemeClr val="bg1"/>
                </a:solidFill>
              </a:rPr>
              <a:t>iniciar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discusiones</a:t>
            </a:r>
            <a:r>
              <a:rPr lang="en-US" sz="1800" dirty="0">
                <a:solidFill>
                  <a:schemeClr val="bg1"/>
                </a:solidFill>
              </a:rPr>
              <a:t> e </a:t>
            </a:r>
            <a:r>
              <a:rPr lang="en-US" sz="1800" dirty="0" err="1">
                <a:solidFill>
                  <a:schemeClr val="bg1"/>
                </a:solidFill>
              </a:rPr>
              <a:t>identificar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metas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iniciales</a:t>
            </a:r>
            <a:r>
              <a:rPr lang="en-US" sz="1800" dirty="0">
                <a:solidFill>
                  <a:schemeClr val="bg1"/>
                </a:solidFill>
              </a:rPr>
              <a:t> de bajo </a:t>
            </a:r>
            <a:r>
              <a:rPr lang="en-US" sz="1800" dirty="0" err="1">
                <a:solidFill>
                  <a:schemeClr val="bg1"/>
                </a:solidFill>
              </a:rPr>
              <a:t>riesgo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smtClean="0">
                <a:solidFill>
                  <a:schemeClr val="bg1"/>
                </a:solidFill>
              </a:rPr>
              <a:t>(</a:t>
            </a:r>
            <a:r>
              <a:rPr lang="en-US" sz="1800" dirty="0" err="1" smtClean="0">
                <a:solidFill>
                  <a:schemeClr val="bg1"/>
                </a:solidFill>
              </a:rPr>
              <a:t>Estándares</a:t>
            </a:r>
            <a:r>
              <a:rPr lang="en-US" sz="1800" dirty="0" smtClean="0">
                <a:solidFill>
                  <a:schemeClr val="bg1"/>
                </a:solidFill>
              </a:rPr>
              <a:t> de </a:t>
            </a:r>
            <a:r>
              <a:rPr lang="en-US" sz="1800" dirty="0" err="1" smtClean="0">
                <a:solidFill>
                  <a:schemeClr val="bg1"/>
                </a:solidFill>
              </a:rPr>
              <a:t>actividad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1800" dirty="0" err="1" smtClean="0">
                <a:solidFill>
                  <a:schemeClr val="bg1"/>
                </a:solidFill>
              </a:rPr>
              <a:t>académica</a:t>
            </a:r>
            <a:r>
              <a:rPr lang="en-US" sz="1800" dirty="0" smtClean="0">
                <a:solidFill>
                  <a:schemeClr val="bg1"/>
                </a:solidFill>
              </a:rPr>
              <a:t>)</a:t>
            </a:r>
            <a:endParaRPr lang="en-US" sz="1800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</a:pPr>
            <a:r>
              <a:rPr lang="en-US" sz="1800" dirty="0" err="1">
                <a:solidFill>
                  <a:schemeClr val="bg1"/>
                </a:solidFill>
              </a:rPr>
              <a:t>Investigar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cómo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procesos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b="1" dirty="0" err="1">
                <a:solidFill>
                  <a:schemeClr val="bg1"/>
                </a:solidFill>
              </a:rPr>
              <a:t>podrían</a:t>
            </a:r>
            <a:r>
              <a:rPr lang="en-US" sz="1800" b="1" dirty="0">
                <a:solidFill>
                  <a:schemeClr val="bg1"/>
                </a:solidFill>
              </a:rPr>
              <a:t> </a:t>
            </a:r>
            <a:r>
              <a:rPr lang="en-US" sz="1800" b="1" dirty="0" err="1">
                <a:solidFill>
                  <a:schemeClr val="bg1"/>
                </a:solidFill>
              </a:rPr>
              <a:t>estar</a:t>
            </a:r>
            <a:r>
              <a:rPr lang="en-US" sz="1800" b="1" dirty="0">
                <a:solidFill>
                  <a:schemeClr val="bg1"/>
                </a:solidFill>
              </a:rPr>
              <a:t> </a:t>
            </a:r>
            <a:r>
              <a:rPr lang="en-US" sz="1800" b="1" dirty="0" err="1">
                <a:solidFill>
                  <a:schemeClr val="bg1"/>
                </a:solidFill>
              </a:rPr>
              <a:t>reforzando</a:t>
            </a:r>
            <a:r>
              <a:rPr lang="en-US" sz="1800" b="1" dirty="0">
                <a:solidFill>
                  <a:schemeClr val="bg1"/>
                </a:solidFill>
              </a:rPr>
              <a:t> </a:t>
            </a:r>
            <a:r>
              <a:rPr lang="en-US" sz="1800" b="1" dirty="0" err="1">
                <a:solidFill>
                  <a:schemeClr val="bg1"/>
                </a:solidFill>
              </a:rPr>
              <a:t>sesgos</a:t>
            </a:r>
            <a:r>
              <a:rPr lang="en-US" sz="1800" b="1" dirty="0">
                <a:solidFill>
                  <a:schemeClr val="bg1"/>
                </a:solidFill>
              </a:rPr>
              <a:t> en la </a:t>
            </a:r>
            <a:r>
              <a:rPr lang="en-US" sz="1800" b="1" dirty="0" err="1">
                <a:solidFill>
                  <a:schemeClr val="bg1"/>
                </a:solidFill>
              </a:rPr>
              <a:t>toma</a:t>
            </a:r>
            <a:r>
              <a:rPr lang="en-US" sz="1800" b="1" dirty="0">
                <a:solidFill>
                  <a:schemeClr val="bg1"/>
                </a:solidFill>
              </a:rPr>
              <a:t> de </a:t>
            </a:r>
            <a:r>
              <a:rPr lang="en-US" sz="1800" b="1" dirty="0" err="1">
                <a:solidFill>
                  <a:schemeClr val="bg1"/>
                </a:solidFill>
              </a:rPr>
              <a:t>decisiones</a:t>
            </a:r>
            <a:r>
              <a:rPr lang="en-US" sz="1800" dirty="0">
                <a:solidFill>
                  <a:schemeClr val="bg1"/>
                </a:solidFill>
              </a:rPr>
              <a:t> que </a:t>
            </a:r>
            <a:r>
              <a:rPr lang="en-US" sz="1800" dirty="0" err="1">
                <a:solidFill>
                  <a:schemeClr val="bg1"/>
                </a:solidFill>
              </a:rPr>
              <a:t>frenan</a:t>
            </a:r>
            <a:r>
              <a:rPr lang="en-US" sz="1800" dirty="0">
                <a:solidFill>
                  <a:schemeClr val="bg1"/>
                </a:solidFill>
              </a:rPr>
              <a:t> la </a:t>
            </a:r>
            <a:r>
              <a:rPr lang="en-US" sz="1800" dirty="0" err="1">
                <a:solidFill>
                  <a:schemeClr val="bg1"/>
                </a:solidFill>
              </a:rPr>
              <a:t>reforma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smtClean="0">
                <a:solidFill>
                  <a:schemeClr val="bg1"/>
                </a:solidFill>
              </a:rPr>
              <a:t>(</a:t>
            </a:r>
            <a:r>
              <a:rPr lang="en-US" sz="1800" dirty="0" err="1" smtClean="0">
                <a:solidFill>
                  <a:schemeClr val="bg1"/>
                </a:solidFill>
              </a:rPr>
              <a:t>Políticas</a:t>
            </a:r>
            <a:r>
              <a:rPr lang="en-US" sz="1800" dirty="0" smtClean="0">
                <a:solidFill>
                  <a:schemeClr val="bg1"/>
                </a:solidFill>
              </a:rPr>
              <a:t> y </a:t>
            </a:r>
            <a:r>
              <a:rPr lang="en-US" sz="1800" dirty="0" err="1" smtClean="0">
                <a:solidFill>
                  <a:schemeClr val="bg1"/>
                </a:solidFill>
              </a:rPr>
              <a:t>mecanismos</a:t>
            </a:r>
            <a:r>
              <a:rPr lang="en-US" sz="1800" dirty="0" smtClean="0">
                <a:solidFill>
                  <a:schemeClr val="bg1"/>
                </a:solidFill>
              </a:rPr>
              <a:t> del </a:t>
            </a:r>
            <a:r>
              <a:rPr lang="en-US" sz="1800" dirty="0" err="1" smtClean="0">
                <a:solidFill>
                  <a:schemeClr val="bg1"/>
                </a:solidFill>
              </a:rPr>
              <a:t>procesos</a:t>
            </a:r>
            <a:r>
              <a:rPr lang="en-US" sz="1800" dirty="0" smtClean="0">
                <a:solidFill>
                  <a:schemeClr val="bg1"/>
                </a:solidFill>
              </a:rPr>
              <a:t>)</a:t>
            </a:r>
            <a:endParaRPr lang="en-US" sz="1800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818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312;p46">
            <a:extLst>
              <a:ext uri="{FF2B5EF4-FFF2-40B4-BE49-F238E27FC236}">
                <a16:creationId xmlns:a16="http://schemas.microsoft.com/office/drawing/2014/main" xmlns="" id="{B49760F8-395C-7C49-B05C-8AC27CC613B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21723" t="6929" r="19195" b="10678"/>
          <a:stretch/>
        </p:blipFill>
        <p:spPr>
          <a:xfrm>
            <a:off x="234514" y="2305147"/>
            <a:ext cx="3910766" cy="425195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786C3173-41FC-8341-A6F4-E36A77F863E5}"/>
              </a:ext>
            </a:extLst>
          </p:cNvPr>
          <p:cNvGrpSpPr/>
          <p:nvPr/>
        </p:nvGrpSpPr>
        <p:grpSpPr>
          <a:xfrm>
            <a:off x="-1231539" y="2549541"/>
            <a:ext cx="3728631" cy="4251953"/>
            <a:chOff x="4547966" y="1219672"/>
            <a:chExt cx="3874817" cy="4418656"/>
          </a:xfrm>
        </p:grpSpPr>
        <p:sp>
          <p:nvSpPr>
            <p:cNvPr id="8" name="Donut 7">
              <a:extLst>
                <a:ext uri="{FF2B5EF4-FFF2-40B4-BE49-F238E27FC236}">
                  <a16:creationId xmlns:a16="http://schemas.microsoft.com/office/drawing/2014/main" xmlns="" id="{4D6EE3D8-D176-9D42-9D35-F2F9DFB48E09}"/>
                </a:ext>
              </a:extLst>
            </p:cNvPr>
            <p:cNvSpPr/>
            <p:nvPr/>
          </p:nvSpPr>
          <p:spPr>
            <a:xfrm>
              <a:off x="4890750" y="3528811"/>
              <a:ext cx="1857778" cy="1857778"/>
            </a:xfrm>
            <a:prstGeom prst="donut">
              <a:avLst>
                <a:gd name="adj" fmla="val 8887"/>
              </a:avLst>
            </a:prstGeom>
            <a:solidFill>
              <a:schemeClr val="tx1">
                <a:lumMod val="85000"/>
                <a:lumOff val="1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pic>
          <p:nvPicPr>
            <p:cNvPr id="9" name="Google Shape;320;p47">
              <a:extLst>
                <a:ext uri="{FF2B5EF4-FFF2-40B4-BE49-F238E27FC236}">
                  <a16:creationId xmlns:a16="http://schemas.microsoft.com/office/drawing/2014/main" xmlns="" id="{A9BD9F79-A238-D442-BA1C-88C49A6BF1F9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2162" b="83108" l="25207" r="74105">
                          <a14:foregroundMark x1="47107" y1="12331" x2="47107" y2="12331"/>
                          <a14:foregroundMark x1="56061" y1="79561" x2="56061" y2="79561"/>
                          <a14:foregroundMark x1="56061" y1="79561" x2="56061" y2="79561"/>
                          <a14:foregroundMark x1="57851" y1="80068" x2="57851" y2="80068"/>
                          <a14:foregroundMark x1="56198" y1="79223" x2="56198" y2="79223"/>
                          <a14:foregroundMark x1="56198" y1="79223" x2="56198" y2="79223"/>
                          <a14:foregroundMark x1="56198" y1="79223" x2="56198" y2="79223"/>
                          <a14:foregroundMark x1="53994" y1="76689" x2="61433" y2="82095"/>
                          <a14:foregroundMark x1="61433" y1="82095" x2="54408" y2="77027"/>
                          <a14:foregroundMark x1="67355" y1="77027" x2="66667" y2="77027"/>
                          <a14:foregroundMark x1="67218" y1="77872" x2="74931" y2="82095"/>
                          <a14:foregroundMark x1="74931" y1="82095" x2="66253" y2="83108"/>
                          <a14:foregroundMark x1="66253" y1="83108" x2="66942" y2="78041"/>
                        </a14:backgroundRemoval>
                      </a14:imgEffect>
                    </a14:imgLayer>
                  </a14:imgProps>
                </a:ext>
              </a:extLst>
            </a:blip>
            <a:srcRect l="19232" t="5684" r="19732" b="8962"/>
            <a:stretch/>
          </p:blipFill>
          <p:spPr>
            <a:xfrm>
              <a:off x="4547966" y="1219672"/>
              <a:ext cx="3874817" cy="441865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44F735DD-8397-594C-9653-3F414AB1E92A}"/>
              </a:ext>
            </a:extLst>
          </p:cNvPr>
          <p:cNvSpPr/>
          <p:nvPr/>
        </p:nvSpPr>
        <p:spPr>
          <a:xfrm>
            <a:off x="4046690" y="3610325"/>
            <a:ext cx="7540338" cy="7640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B1989D75-6D46-BA48-825C-060E9DF293F5}"/>
              </a:ext>
            </a:extLst>
          </p:cNvPr>
          <p:cNvSpPr/>
          <p:nvPr/>
        </p:nvSpPr>
        <p:spPr>
          <a:xfrm>
            <a:off x="4046690" y="4487147"/>
            <a:ext cx="7540338" cy="76402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E1483E8D-735A-554A-AB90-4FF6A5335753}"/>
              </a:ext>
            </a:extLst>
          </p:cNvPr>
          <p:cNvSpPr/>
          <p:nvPr/>
        </p:nvSpPr>
        <p:spPr>
          <a:xfrm>
            <a:off x="4046690" y="5350717"/>
            <a:ext cx="7540338" cy="76402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11D39063-E8B4-1644-826B-F3C0DC0EAD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57330" y="527776"/>
            <a:ext cx="8938480" cy="2201391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1500"/>
              </a:spcAft>
              <a:buNone/>
            </a:pPr>
            <a:r>
              <a:rPr lang="en-US" b="1" dirty="0"/>
              <a:t>Etapa </a:t>
            </a:r>
            <a:r>
              <a:rPr lang="en-US" b="1" dirty="0" err="1"/>
              <a:t>temprana</a:t>
            </a:r>
            <a:r>
              <a:rPr lang="en-US" b="1" dirty="0"/>
              <a:t> de </a:t>
            </a:r>
            <a:r>
              <a:rPr lang="en-US" b="1" dirty="0" err="1"/>
              <a:t>reforma</a:t>
            </a:r>
            <a:r>
              <a:rPr lang="en-US" b="1" dirty="0"/>
              <a:t> de la </a:t>
            </a:r>
            <a:r>
              <a:rPr lang="en-US" b="1" dirty="0" err="1"/>
              <a:t>evaluación</a:t>
            </a:r>
            <a:r>
              <a:rPr lang="en-US" b="1" dirty="0"/>
              <a:t> de la </a:t>
            </a:r>
            <a:r>
              <a:rPr lang="en-US" b="1" dirty="0" err="1"/>
              <a:t>investigación</a:t>
            </a: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200" dirty="0"/>
              <a:t>Se </a:t>
            </a:r>
            <a:r>
              <a:rPr lang="en-US" sz="2200" dirty="0" err="1"/>
              <a:t>han</a:t>
            </a:r>
            <a:r>
              <a:rPr lang="en-US" sz="2200" dirty="0"/>
              <a:t> </a:t>
            </a:r>
            <a:r>
              <a:rPr lang="en-US" sz="2200" dirty="0" err="1"/>
              <a:t>adoptado</a:t>
            </a:r>
            <a:r>
              <a:rPr lang="en-US" sz="2200" dirty="0"/>
              <a:t> </a:t>
            </a:r>
            <a:r>
              <a:rPr lang="en-US" sz="2200" dirty="0" err="1"/>
              <a:t>reformas</a:t>
            </a:r>
            <a:r>
              <a:rPr lang="en-US" sz="2200" dirty="0"/>
              <a:t> de </a:t>
            </a:r>
            <a:r>
              <a:rPr lang="en-US" sz="2200" dirty="0" err="1"/>
              <a:t>investigación</a:t>
            </a:r>
            <a:r>
              <a:rPr lang="en-US" sz="2200" dirty="0"/>
              <a:t> o </a:t>
            </a:r>
            <a:r>
              <a:rPr lang="en-US" sz="2200" dirty="0" err="1"/>
              <a:t>intervenciones</a:t>
            </a:r>
            <a:r>
              <a:rPr lang="en-US" sz="2200" dirty="0"/>
              <a:t> </a:t>
            </a:r>
            <a:r>
              <a:rPr lang="en-US" sz="2200" dirty="0" err="1"/>
              <a:t>aisladas</a:t>
            </a:r>
            <a:endParaRPr lang="en-US" sz="22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200" dirty="0" err="1"/>
              <a:t>Éxito</a:t>
            </a:r>
            <a:r>
              <a:rPr lang="en-US" sz="2200" dirty="0"/>
              <a:t> de </a:t>
            </a:r>
            <a:r>
              <a:rPr lang="en-US" sz="2200" dirty="0" err="1"/>
              <a:t>intervención</a:t>
            </a:r>
            <a:r>
              <a:rPr lang="en-US" sz="2200" dirty="0"/>
              <a:t> </a:t>
            </a:r>
            <a:r>
              <a:rPr lang="en-US" sz="2200" dirty="0" err="1"/>
              <a:t>puede</a:t>
            </a:r>
            <a:r>
              <a:rPr lang="en-US" sz="2200" dirty="0"/>
              <a:t> </a:t>
            </a:r>
            <a:r>
              <a:rPr lang="en-US" sz="2200" dirty="0" err="1"/>
              <a:t>deberse</a:t>
            </a:r>
            <a:r>
              <a:rPr lang="en-US" sz="2200" dirty="0"/>
              <a:t> </a:t>
            </a:r>
            <a:r>
              <a:rPr lang="en-US" sz="2200" dirty="0" err="1"/>
              <a:t>más</a:t>
            </a:r>
            <a:r>
              <a:rPr lang="en-US" sz="2200" dirty="0"/>
              <a:t> a suerte (</a:t>
            </a:r>
            <a:r>
              <a:rPr lang="en-US" sz="2200" dirty="0" err="1"/>
              <a:t>tiempos</a:t>
            </a:r>
            <a:r>
              <a:rPr lang="en-US" sz="2200" dirty="0"/>
              <a:t>, </a:t>
            </a:r>
            <a:r>
              <a:rPr lang="en-US" sz="2200" dirty="0" err="1"/>
              <a:t>promotores</a:t>
            </a:r>
            <a:r>
              <a:rPr lang="en-US" sz="2200" dirty="0"/>
              <a:t> Fuertes, </a:t>
            </a:r>
            <a:r>
              <a:rPr lang="en-US" sz="2200" dirty="0" err="1"/>
              <a:t>participantes</a:t>
            </a:r>
            <a:r>
              <a:rPr lang="en-US" sz="2200" dirty="0"/>
              <a:t> </a:t>
            </a:r>
            <a:r>
              <a:rPr lang="en-US" sz="2200" dirty="0" err="1"/>
              <a:t>dispuestos</a:t>
            </a:r>
            <a:r>
              <a:rPr lang="en-US" sz="2200" dirty="0"/>
              <a:t>) </a:t>
            </a:r>
            <a:r>
              <a:rPr lang="en-US" sz="2200" dirty="0" err="1"/>
              <a:t>más</a:t>
            </a:r>
            <a:r>
              <a:rPr lang="en-US" sz="2200" dirty="0"/>
              <a:t> a que a un conjunto </a:t>
            </a:r>
            <a:r>
              <a:rPr lang="en-US" sz="2200" dirty="0" err="1"/>
              <a:t>confiable</a:t>
            </a:r>
            <a:r>
              <a:rPr lang="en-US" sz="2200" dirty="0"/>
              <a:t> de </a:t>
            </a:r>
            <a:r>
              <a:rPr lang="en-US" sz="2200" dirty="0" err="1"/>
              <a:t>prácticas</a:t>
            </a:r>
            <a:r>
              <a:rPr lang="en-US" sz="2200" dirty="0"/>
              <a:t> y </a:t>
            </a:r>
            <a:r>
              <a:rPr lang="en-US" sz="2200" dirty="0" err="1"/>
              <a:t>políticas</a:t>
            </a:r>
            <a:r>
              <a:rPr lang="en-US" sz="2200" dirty="0"/>
              <a:t>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endParaRPr lang="en-US" sz="2200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xmlns="" id="{9CCE93CF-14BE-BA46-B6AB-B92FA3F7606C}"/>
              </a:ext>
            </a:extLst>
          </p:cNvPr>
          <p:cNvSpPr txBox="1">
            <a:spLocks/>
          </p:cNvSpPr>
          <p:nvPr/>
        </p:nvSpPr>
        <p:spPr>
          <a:xfrm>
            <a:off x="3936498" y="3183295"/>
            <a:ext cx="7859312" cy="29314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1500"/>
              </a:spcAft>
              <a:buFont typeface="Arial" panose="020B0604020202020204" pitchFamily="34" charset="0"/>
              <a:buNone/>
            </a:pPr>
            <a:r>
              <a:rPr lang="en-US" sz="2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Potenciales</a:t>
            </a:r>
            <a:r>
              <a:rPr lang="en-US" sz="2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estrategias</a:t>
            </a:r>
            <a:r>
              <a:rPr lang="en-US" sz="2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</a:pPr>
            <a:r>
              <a:rPr lang="en-US" sz="1800" dirty="0" err="1">
                <a:solidFill>
                  <a:srgbClr val="FFFFFF"/>
                </a:solidFill>
              </a:rPr>
              <a:t>Evaluar</a:t>
            </a:r>
            <a:r>
              <a:rPr lang="en-US" sz="1800" dirty="0">
                <a:solidFill>
                  <a:srgbClr val="FFFFFF"/>
                </a:solidFill>
              </a:rPr>
              <a:t> </a:t>
            </a:r>
            <a:r>
              <a:rPr lang="en-US" sz="1800" dirty="0" err="1">
                <a:solidFill>
                  <a:srgbClr val="FFFFFF"/>
                </a:solidFill>
              </a:rPr>
              <a:t>dónde</a:t>
            </a:r>
            <a:r>
              <a:rPr lang="en-US" sz="1800" dirty="0">
                <a:solidFill>
                  <a:srgbClr val="FFFFFF"/>
                </a:solidFill>
              </a:rPr>
              <a:t> </a:t>
            </a:r>
            <a:r>
              <a:rPr lang="en-US" sz="1800" b="1" dirty="0" err="1">
                <a:solidFill>
                  <a:srgbClr val="FFFFFF"/>
                </a:solidFill>
              </a:rPr>
              <a:t>esfuerzos</a:t>
            </a:r>
            <a:r>
              <a:rPr lang="en-US" sz="1800" b="1" dirty="0">
                <a:solidFill>
                  <a:srgbClr val="FFFFFF"/>
                </a:solidFill>
              </a:rPr>
              <a:t> </a:t>
            </a:r>
            <a:r>
              <a:rPr lang="en-US" sz="1800" b="1" dirty="0" err="1">
                <a:solidFill>
                  <a:srgbClr val="FFFFFF"/>
                </a:solidFill>
              </a:rPr>
              <a:t>individuales</a:t>
            </a:r>
            <a:r>
              <a:rPr lang="en-US" sz="1800" b="1" dirty="0">
                <a:solidFill>
                  <a:srgbClr val="FFFFFF"/>
                </a:solidFill>
              </a:rPr>
              <a:t> </a:t>
            </a:r>
            <a:r>
              <a:rPr lang="en-US" sz="1800" dirty="0" err="1">
                <a:solidFill>
                  <a:srgbClr val="FFFFFF"/>
                </a:solidFill>
              </a:rPr>
              <a:t>pudieran</a:t>
            </a:r>
            <a:r>
              <a:rPr lang="en-US" sz="1800" dirty="0">
                <a:solidFill>
                  <a:srgbClr val="FFFFFF"/>
                </a:solidFill>
              </a:rPr>
              <a:t> </a:t>
            </a:r>
            <a:r>
              <a:rPr lang="en-US" sz="1800" dirty="0" err="1">
                <a:solidFill>
                  <a:srgbClr val="FFFFFF"/>
                </a:solidFill>
              </a:rPr>
              <a:t>destacar</a:t>
            </a:r>
            <a:r>
              <a:rPr lang="en-US" sz="1800" dirty="0">
                <a:solidFill>
                  <a:srgbClr val="FFFFFF"/>
                </a:solidFill>
              </a:rPr>
              <a:t> </a:t>
            </a:r>
            <a:r>
              <a:rPr lang="en-US" sz="1800" dirty="0" err="1">
                <a:solidFill>
                  <a:srgbClr val="FFFFFF"/>
                </a:solidFill>
              </a:rPr>
              <a:t>supuestos</a:t>
            </a:r>
            <a:r>
              <a:rPr lang="en-US" sz="1800" dirty="0">
                <a:solidFill>
                  <a:srgbClr val="FFFFFF"/>
                </a:solidFill>
              </a:rPr>
              <a:t> o </a:t>
            </a:r>
            <a:r>
              <a:rPr lang="en-US" sz="1800" dirty="0" err="1">
                <a:solidFill>
                  <a:srgbClr val="FFFFFF"/>
                </a:solidFill>
              </a:rPr>
              <a:t>prácticas</a:t>
            </a:r>
            <a:r>
              <a:rPr lang="en-US" sz="1800" dirty="0">
                <a:solidFill>
                  <a:srgbClr val="FFFFFF"/>
                </a:solidFill>
              </a:rPr>
              <a:t> </a:t>
            </a:r>
            <a:r>
              <a:rPr lang="en-US" sz="1800" dirty="0" err="1">
                <a:solidFill>
                  <a:srgbClr val="FFFFFF"/>
                </a:solidFill>
              </a:rPr>
              <a:t>compartidas</a:t>
            </a:r>
            <a:r>
              <a:rPr lang="en-US" sz="1800" dirty="0">
                <a:solidFill>
                  <a:srgbClr val="FFFFFF"/>
                </a:solidFill>
              </a:rPr>
              <a:t> </a:t>
            </a:r>
            <a:r>
              <a:rPr lang="en-US" sz="1800" dirty="0" smtClean="0">
                <a:solidFill>
                  <a:srgbClr val="FFFFFF"/>
                </a:solidFill>
              </a:rPr>
              <a:t>(</a:t>
            </a:r>
            <a:r>
              <a:rPr lang="en-US" sz="1800" dirty="0" err="1" smtClean="0">
                <a:solidFill>
                  <a:srgbClr val="FFFFFF"/>
                </a:solidFill>
              </a:rPr>
              <a:t>Estándares</a:t>
            </a:r>
            <a:r>
              <a:rPr lang="en-US" sz="1800" dirty="0" smtClean="0">
                <a:solidFill>
                  <a:srgbClr val="FFFFFF"/>
                </a:solidFill>
              </a:rPr>
              <a:t> </a:t>
            </a:r>
            <a:r>
              <a:rPr lang="en-US" sz="1800" dirty="0" err="1" smtClean="0">
                <a:solidFill>
                  <a:srgbClr val="FFFFFF"/>
                </a:solidFill>
              </a:rPr>
              <a:t>para</a:t>
            </a:r>
            <a:r>
              <a:rPr lang="en-US" sz="1800" dirty="0" smtClean="0">
                <a:solidFill>
                  <a:srgbClr val="FFFFFF"/>
                </a:solidFill>
              </a:rPr>
              <a:t> la </a:t>
            </a:r>
            <a:r>
              <a:rPr lang="en-US" sz="1800" dirty="0" err="1" smtClean="0">
                <a:solidFill>
                  <a:srgbClr val="FFFFFF"/>
                </a:solidFill>
              </a:rPr>
              <a:t>actividad</a:t>
            </a:r>
            <a:r>
              <a:rPr lang="en-US" sz="1800" dirty="0" smtClean="0">
                <a:solidFill>
                  <a:srgbClr val="FFFFFF"/>
                </a:solidFill>
              </a:rPr>
              <a:t> </a:t>
            </a:r>
            <a:r>
              <a:rPr lang="en-US" sz="1800" dirty="0" err="1" smtClean="0">
                <a:solidFill>
                  <a:srgbClr val="FFFFFF"/>
                </a:solidFill>
              </a:rPr>
              <a:t>académica</a:t>
            </a:r>
            <a:r>
              <a:rPr lang="en-US" sz="1800" dirty="0" smtClean="0">
                <a:solidFill>
                  <a:srgbClr val="FFFFFF"/>
                </a:solidFill>
              </a:rPr>
              <a:t>)</a:t>
            </a:r>
            <a:endParaRPr lang="en-US" sz="1800" dirty="0">
              <a:solidFill>
                <a:srgbClr val="FFFFFF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</a:pPr>
            <a:r>
              <a:rPr lang="en-US" sz="1800" dirty="0" err="1">
                <a:solidFill>
                  <a:srgbClr val="FFFFFF"/>
                </a:solidFill>
              </a:rPr>
              <a:t>Establecer</a:t>
            </a:r>
            <a:r>
              <a:rPr lang="en-US" sz="1800" dirty="0">
                <a:solidFill>
                  <a:srgbClr val="FFFFFF"/>
                </a:solidFill>
              </a:rPr>
              <a:t> </a:t>
            </a:r>
            <a:r>
              <a:rPr lang="en-US" sz="1800" dirty="0" err="1">
                <a:solidFill>
                  <a:srgbClr val="FFFFFF"/>
                </a:solidFill>
              </a:rPr>
              <a:t>líneas</a:t>
            </a:r>
            <a:r>
              <a:rPr lang="en-US" sz="1800" dirty="0">
                <a:solidFill>
                  <a:srgbClr val="FFFFFF"/>
                </a:solidFill>
              </a:rPr>
              <a:t> de base y </a:t>
            </a:r>
            <a:r>
              <a:rPr lang="en-US" sz="1800" dirty="0" err="1">
                <a:solidFill>
                  <a:srgbClr val="FFFFFF"/>
                </a:solidFill>
              </a:rPr>
              <a:t>monitorear</a:t>
            </a:r>
            <a:r>
              <a:rPr lang="en-US" sz="1800" dirty="0">
                <a:solidFill>
                  <a:srgbClr val="FFFFFF"/>
                </a:solidFill>
              </a:rPr>
              <a:t> </a:t>
            </a:r>
            <a:r>
              <a:rPr lang="en-US" sz="1800" dirty="0" err="1">
                <a:solidFill>
                  <a:srgbClr val="FFFFFF"/>
                </a:solidFill>
              </a:rPr>
              <a:t>esfuerzos</a:t>
            </a:r>
            <a:r>
              <a:rPr lang="en-US" sz="1800" dirty="0">
                <a:solidFill>
                  <a:srgbClr val="FFFFFF"/>
                </a:solidFill>
              </a:rPr>
              <a:t> </a:t>
            </a:r>
            <a:r>
              <a:rPr lang="en-US" sz="1800" dirty="0" err="1">
                <a:solidFill>
                  <a:srgbClr val="FFFFFF"/>
                </a:solidFill>
              </a:rPr>
              <a:t>para</a:t>
            </a:r>
            <a:r>
              <a:rPr lang="en-US" sz="1800" dirty="0">
                <a:solidFill>
                  <a:srgbClr val="FFFFFF"/>
                </a:solidFill>
              </a:rPr>
              <a:t> </a:t>
            </a:r>
            <a:r>
              <a:rPr lang="en-US" sz="1800" dirty="0" err="1" smtClean="0">
                <a:solidFill>
                  <a:srgbClr val="FFFFFF"/>
                </a:solidFill>
              </a:rPr>
              <a:t>facilitar</a:t>
            </a:r>
            <a:r>
              <a:rPr lang="en-US" sz="1800" dirty="0" smtClean="0">
                <a:solidFill>
                  <a:srgbClr val="FFFFFF"/>
                </a:solidFill>
              </a:rPr>
              <a:t> la </a:t>
            </a:r>
            <a:r>
              <a:rPr lang="en-US" sz="1800" b="1" dirty="0" err="1">
                <a:solidFill>
                  <a:srgbClr val="FFFFFF"/>
                </a:solidFill>
              </a:rPr>
              <a:t>identificación</a:t>
            </a:r>
            <a:r>
              <a:rPr lang="en-US" sz="1800" b="1" dirty="0">
                <a:solidFill>
                  <a:srgbClr val="FFFFFF"/>
                </a:solidFill>
              </a:rPr>
              <a:t> de </a:t>
            </a:r>
            <a:r>
              <a:rPr lang="en-US" sz="1800" b="1" dirty="0" err="1">
                <a:solidFill>
                  <a:srgbClr val="FFFFFF"/>
                </a:solidFill>
              </a:rPr>
              <a:t>fortalezas</a:t>
            </a:r>
            <a:r>
              <a:rPr lang="en-US" sz="1800" b="1" dirty="0">
                <a:solidFill>
                  <a:srgbClr val="FFFFFF"/>
                </a:solidFill>
              </a:rPr>
              <a:t> y barreras </a:t>
            </a:r>
            <a:r>
              <a:rPr lang="en-US" sz="1800" b="1" dirty="0" err="1">
                <a:solidFill>
                  <a:srgbClr val="FFFFFF"/>
                </a:solidFill>
              </a:rPr>
              <a:t>institucionales</a:t>
            </a:r>
            <a:r>
              <a:rPr lang="en-US" sz="1800" dirty="0">
                <a:solidFill>
                  <a:srgbClr val="FFFFFF"/>
                </a:solidFill>
              </a:rPr>
              <a:t> </a:t>
            </a:r>
            <a:r>
              <a:rPr lang="en-US" sz="1800" dirty="0" smtClean="0">
                <a:solidFill>
                  <a:srgbClr val="FFFFFF"/>
                </a:solidFill>
              </a:rPr>
              <a:t>(</a:t>
            </a:r>
            <a:r>
              <a:rPr lang="en-US" sz="1800" dirty="0" err="1" smtClean="0">
                <a:solidFill>
                  <a:srgbClr val="FFFFFF"/>
                </a:solidFill>
              </a:rPr>
              <a:t>Responsabilidad</a:t>
            </a:r>
            <a:r>
              <a:rPr lang="en-US" sz="1800" dirty="0" smtClean="0">
                <a:solidFill>
                  <a:srgbClr val="FFFFFF"/>
                </a:solidFill>
              </a:rPr>
              <a:t>)</a:t>
            </a:r>
            <a:endParaRPr lang="en-US" sz="1800" dirty="0">
              <a:solidFill>
                <a:srgbClr val="FFFFFF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</a:pPr>
            <a:r>
              <a:rPr lang="en-US" sz="1800" dirty="0" err="1">
                <a:solidFill>
                  <a:srgbClr val="FFFFFF"/>
                </a:solidFill>
              </a:rPr>
              <a:t>Comprometer</a:t>
            </a:r>
            <a:r>
              <a:rPr lang="en-US" sz="1800" dirty="0">
                <a:solidFill>
                  <a:srgbClr val="FFFFFF"/>
                </a:solidFill>
              </a:rPr>
              <a:t> a los </a:t>
            </a:r>
            <a:r>
              <a:rPr lang="en-US" sz="1800" dirty="0" err="1" smtClean="0">
                <a:solidFill>
                  <a:srgbClr val="FFFFFF"/>
                </a:solidFill>
              </a:rPr>
              <a:t>actores</a:t>
            </a:r>
            <a:r>
              <a:rPr lang="en-US" sz="1800" dirty="0" smtClean="0">
                <a:solidFill>
                  <a:srgbClr val="FFFFFF"/>
                </a:solidFill>
              </a:rPr>
              <a:t> </a:t>
            </a:r>
            <a:r>
              <a:rPr lang="en-US" sz="1800" b="1" dirty="0" err="1" smtClean="0">
                <a:solidFill>
                  <a:srgbClr val="FFFFFF"/>
                </a:solidFill>
              </a:rPr>
              <a:t>alineando</a:t>
            </a:r>
            <a:r>
              <a:rPr lang="en-US" sz="1800" b="1" dirty="0" smtClean="0">
                <a:solidFill>
                  <a:srgbClr val="FFFFFF"/>
                </a:solidFill>
              </a:rPr>
              <a:t> </a:t>
            </a:r>
            <a:r>
              <a:rPr lang="en-US" sz="1800" b="1" dirty="0">
                <a:solidFill>
                  <a:srgbClr val="FFFFFF"/>
                </a:solidFill>
              </a:rPr>
              <a:t>sus </a:t>
            </a:r>
            <a:r>
              <a:rPr lang="en-US" sz="1800" b="1" dirty="0" err="1">
                <a:solidFill>
                  <a:srgbClr val="FFFFFF"/>
                </a:solidFill>
              </a:rPr>
              <a:t>intereses</a:t>
            </a:r>
            <a:r>
              <a:rPr lang="en-US" sz="1800" b="1" dirty="0">
                <a:solidFill>
                  <a:srgbClr val="FFFFFF"/>
                </a:solidFill>
              </a:rPr>
              <a:t> con </a:t>
            </a:r>
            <a:r>
              <a:rPr lang="en-US" sz="1800" b="1" dirty="0" err="1">
                <a:solidFill>
                  <a:srgbClr val="FFFFFF"/>
                </a:solidFill>
              </a:rPr>
              <a:t>actividades</a:t>
            </a:r>
            <a:r>
              <a:rPr lang="en-US" sz="1800" b="1" dirty="0">
                <a:solidFill>
                  <a:srgbClr val="FFFFFF"/>
                </a:solidFill>
              </a:rPr>
              <a:t> </a:t>
            </a:r>
            <a:r>
              <a:rPr lang="en-US" sz="1800" b="1" dirty="0" err="1">
                <a:solidFill>
                  <a:srgbClr val="FFFFFF"/>
                </a:solidFill>
              </a:rPr>
              <a:t>específicas</a:t>
            </a:r>
            <a:r>
              <a:rPr lang="en-US" sz="1800" b="1" dirty="0">
                <a:solidFill>
                  <a:srgbClr val="FFFFFF"/>
                </a:solidFill>
              </a:rPr>
              <a:t> de </a:t>
            </a:r>
            <a:r>
              <a:rPr lang="en-US" sz="1800" b="1" dirty="0" err="1">
                <a:solidFill>
                  <a:srgbClr val="FFFFFF"/>
                </a:solidFill>
              </a:rPr>
              <a:t>reforma</a:t>
            </a:r>
            <a:r>
              <a:rPr lang="en-US" sz="1800" b="1" dirty="0">
                <a:solidFill>
                  <a:srgbClr val="FFFFFF"/>
                </a:solidFill>
              </a:rPr>
              <a:t> de </a:t>
            </a:r>
            <a:r>
              <a:rPr lang="en-US" sz="1800" b="1" dirty="0" err="1">
                <a:solidFill>
                  <a:srgbClr val="FFFFFF"/>
                </a:solidFill>
              </a:rPr>
              <a:t>evaluación</a:t>
            </a:r>
            <a:r>
              <a:rPr lang="en-US" sz="1800" b="1" dirty="0">
                <a:solidFill>
                  <a:srgbClr val="FFFFFF"/>
                </a:solidFill>
              </a:rPr>
              <a:t> de la </a:t>
            </a:r>
            <a:r>
              <a:rPr lang="en-US" sz="1800" b="1" dirty="0" err="1">
                <a:solidFill>
                  <a:srgbClr val="FFFFFF"/>
                </a:solidFill>
              </a:rPr>
              <a:t>investigación</a:t>
            </a:r>
            <a:r>
              <a:rPr lang="en-US" sz="1800" b="1" dirty="0">
                <a:solidFill>
                  <a:srgbClr val="FFFFFF"/>
                </a:solidFill>
              </a:rPr>
              <a:t> </a:t>
            </a:r>
            <a:r>
              <a:rPr lang="en-US" sz="1800" dirty="0" smtClean="0">
                <a:solidFill>
                  <a:srgbClr val="FFFFFF"/>
                </a:solidFill>
              </a:rPr>
              <a:t>(</a:t>
            </a:r>
            <a:r>
              <a:rPr lang="en-US" sz="1800" dirty="0" err="1" smtClean="0">
                <a:solidFill>
                  <a:srgbClr val="FFFFFF"/>
                </a:solidFill>
              </a:rPr>
              <a:t>Cultura</a:t>
            </a:r>
            <a:r>
              <a:rPr lang="en-US" sz="1800" dirty="0" smtClean="0">
                <a:solidFill>
                  <a:srgbClr val="FFFFFF"/>
                </a:solidFill>
              </a:rPr>
              <a:t> de la </a:t>
            </a:r>
            <a:r>
              <a:rPr lang="en-US" sz="1800" dirty="0" err="1" smtClean="0">
                <a:solidFill>
                  <a:srgbClr val="FFFFFF"/>
                </a:solidFill>
              </a:rPr>
              <a:t>institución</a:t>
            </a:r>
            <a:r>
              <a:rPr lang="en-US" sz="1800" dirty="0" smtClean="0">
                <a:solidFill>
                  <a:srgbClr val="FFFFFF"/>
                </a:solidFill>
              </a:rPr>
              <a:t>)</a:t>
            </a:r>
            <a:endParaRPr lang="en-US" sz="1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88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A2E76D6A-2D52-5C47-BDDF-52F94DF7A0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97428"/>
            <a:ext cx="4183059" cy="560910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7C237CF4-514E-AC42-8AE1-20C530084C34}"/>
              </a:ext>
            </a:extLst>
          </p:cNvPr>
          <p:cNvSpPr/>
          <p:nvPr/>
        </p:nvSpPr>
        <p:spPr>
          <a:xfrm>
            <a:off x="4046689" y="3610325"/>
            <a:ext cx="7769875" cy="76402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1F687219-1E5A-EE4C-B065-58939D749AB2}"/>
              </a:ext>
            </a:extLst>
          </p:cNvPr>
          <p:cNvSpPr/>
          <p:nvPr/>
        </p:nvSpPr>
        <p:spPr>
          <a:xfrm>
            <a:off x="4046690" y="4487147"/>
            <a:ext cx="7769874" cy="76402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E44C4E34-B485-E846-92F9-141CC61668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27670" y="681369"/>
            <a:ext cx="7354680" cy="2346959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1500"/>
              </a:spcAft>
              <a:buNone/>
            </a:pPr>
            <a:r>
              <a:rPr lang="en-US" b="1" dirty="0" err="1" smtClean="0"/>
              <a:t>Etapa</a:t>
            </a:r>
            <a:r>
              <a:rPr lang="en-US" b="1" dirty="0" smtClean="0"/>
              <a:t> </a:t>
            </a:r>
            <a:r>
              <a:rPr lang="en-US" b="1" dirty="0" err="1" smtClean="0"/>
              <a:t>intermedia</a:t>
            </a:r>
            <a:r>
              <a:rPr lang="en-US" b="1" dirty="0" smtClean="0"/>
              <a:t> de </a:t>
            </a:r>
            <a:r>
              <a:rPr lang="en-US" b="1" dirty="0" err="1" smtClean="0"/>
              <a:t>reforma</a:t>
            </a:r>
            <a:r>
              <a:rPr lang="en-US" b="1" dirty="0" smtClean="0"/>
              <a:t> de la </a:t>
            </a:r>
            <a:r>
              <a:rPr lang="en-US" b="1" dirty="0" err="1" smtClean="0"/>
              <a:t>evaluación</a:t>
            </a:r>
            <a:r>
              <a:rPr lang="en-US" b="1" dirty="0" smtClean="0"/>
              <a:t> de la </a:t>
            </a:r>
            <a:r>
              <a:rPr lang="en-US" b="1" dirty="0" err="1" smtClean="0"/>
              <a:t>investigación</a:t>
            </a: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200" dirty="0" err="1" smtClean="0"/>
              <a:t>Éxito</a:t>
            </a:r>
            <a:r>
              <a:rPr lang="en-US" sz="2200" dirty="0" smtClean="0"/>
              <a:t> </a:t>
            </a:r>
            <a:r>
              <a:rPr lang="en-US" sz="2200" dirty="0" err="1" smtClean="0"/>
              <a:t>comprobado</a:t>
            </a:r>
            <a:r>
              <a:rPr lang="en-US" sz="2200" dirty="0" smtClean="0"/>
              <a:t> de </a:t>
            </a:r>
            <a:r>
              <a:rPr lang="en-US" sz="2200" dirty="0" err="1" smtClean="0"/>
              <a:t>varias</a:t>
            </a:r>
            <a:r>
              <a:rPr lang="en-US" sz="2200" dirty="0" smtClean="0"/>
              <a:t> </a:t>
            </a:r>
            <a:r>
              <a:rPr lang="en-US" sz="2200" dirty="0" err="1" smtClean="0"/>
              <a:t>intervenciones</a:t>
            </a:r>
            <a:r>
              <a:rPr lang="en-US" sz="2200" dirty="0" smtClean="0"/>
              <a:t> en la </a:t>
            </a:r>
            <a:r>
              <a:rPr lang="en-US" sz="2200" dirty="0" err="1" smtClean="0"/>
              <a:t>institución</a:t>
            </a:r>
            <a:r>
              <a:rPr lang="en-US" sz="2200" dirty="0" smtClean="0"/>
              <a:t>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200" dirty="0" err="1" smtClean="0"/>
              <a:t>Interés</a:t>
            </a:r>
            <a:r>
              <a:rPr lang="en-US" sz="2200" dirty="0" smtClean="0"/>
              <a:t> </a:t>
            </a:r>
            <a:r>
              <a:rPr lang="en-US" sz="2200" dirty="0" err="1" smtClean="0"/>
              <a:t>por</a:t>
            </a:r>
            <a:r>
              <a:rPr lang="en-US" sz="2200" dirty="0" smtClean="0"/>
              <a:t> </a:t>
            </a:r>
            <a:r>
              <a:rPr lang="en-US" sz="2200" dirty="0" err="1" smtClean="0"/>
              <a:t>escalar</a:t>
            </a:r>
            <a:r>
              <a:rPr lang="en-US" sz="2200" dirty="0" smtClean="0"/>
              <a:t>, </a:t>
            </a:r>
            <a:r>
              <a:rPr lang="en-US" sz="2200" dirty="0" err="1" smtClean="0"/>
              <a:t>medir</a:t>
            </a:r>
            <a:r>
              <a:rPr lang="en-US" sz="2200" dirty="0" smtClean="0"/>
              <a:t> y </a:t>
            </a:r>
            <a:r>
              <a:rPr lang="en-US" sz="2200" dirty="0" err="1" smtClean="0"/>
              <a:t>afinar</a:t>
            </a:r>
            <a:r>
              <a:rPr lang="en-US" sz="2200" dirty="0" smtClean="0"/>
              <a:t> </a:t>
            </a:r>
            <a:r>
              <a:rPr lang="en-US" sz="2200" dirty="0" err="1" smtClean="0"/>
              <a:t>procesos</a:t>
            </a:r>
            <a:r>
              <a:rPr lang="en-US" sz="2200" dirty="0" smtClean="0"/>
              <a:t> de </a:t>
            </a:r>
            <a:r>
              <a:rPr lang="en-US" sz="2200" dirty="0" err="1" smtClean="0"/>
              <a:t>evaluación</a:t>
            </a:r>
            <a:r>
              <a:rPr lang="en-US" sz="2200" dirty="0" smtClean="0"/>
              <a:t> de la </a:t>
            </a:r>
            <a:r>
              <a:rPr lang="en-US" sz="2200" dirty="0" err="1" smtClean="0"/>
              <a:t>investigación</a:t>
            </a:r>
            <a:r>
              <a:rPr lang="en-US" sz="2200" dirty="0" smtClean="0"/>
              <a:t>, </a:t>
            </a:r>
            <a:r>
              <a:rPr lang="en-US" sz="2200" dirty="0" err="1" smtClean="0"/>
              <a:t>para</a:t>
            </a:r>
            <a:r>
              <a:rPr lang="en-US" sz="2200" dirty="0" smtClean="0"/>
              <a:t> </a:t>
            </a:r>
            <a:r>
              <a:rPr lang="en-US" sz="2200" dirty="0" err="1" smtClean="0"/>
              <a:t>hacerlos</a:t>
            </a:r>
            <a:r>
              <a:rPr lang="en-US" sz="2200" dirty="0" smtClean="0"/>
              <a:t> </a:t>
            </a:r>
            <a:r>
              <a:rPr lang="en-US" sz="2200" dirty="0" err="1" smtClean="0"/>
              <a:t>más</a:t>
            </a:r>
            <a:r>
              <a:rPr lang="en-US" sz="2200" dirty="0" smtClean="0"/>
              <a:t> </a:t>
            </a:r>
            <a:r>
              <a:rPr lang="en-US" sz="2200" dirty="0" err="1" smtClean="0"/>
              <a:t>predecibles</a:t>
            </a:r>
            <a:r>
              <a:rPr lang="en-US" sz="2200" dirty="0" smtClean="0"/>
              <a:t>.</a:t>
            </a:r>
            <a:endParaRPr lang="en-US" sz="22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4C047612-29E7-6943-94C3-AD92E76DD8D4}"/>
              </a:ext>
            </a:extLst>
          </p:cNvPr>
          <p:cNvSpPr/>
          <p:nvPr/>
        </p:nvSpPr>
        <p:spPr>
          <a:xfrm>
            <a:off x="4046690" y="5350717"/>
            <a:ext cx="7769874" cy="76402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102EEC4B-44DF-E648-8A92-CE9471E245C5}"/>
              </a:ext>
            </a:extLst>
          </p:cNvPr>
          <p:cNvSpPr txBox="1">
            <a:spLocks/>
          </p:cNvSpPr>
          <p:nvPr/>
        </p:nvSpPr>
        <p:spPr>
          <a:xfrm>
            <a:off x="4046689" y="3143625"/>
            <a:ext cx="7906081" cy="27476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1500"/>
              </a:spcAft>
              <a:buFont typeface="Arial" panose="020B0604020202020204" pitchFamily="34" charset="0"/>
              <a:buNone/>
            </a:pPr>
            <a:r>
              <a:rPr lang="en-US" sz="2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Potenciales</a:t>
            </a:r>
            <a:r>
              <a:rPr lang="en-US" sz="2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2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estrategias</a:t>
            </a:r>
            <a:r>
              <a:rPr lang="en-US" sz="2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</a:t>
            </a:r>
            <a:endParaRPr lang="en-US" sz="2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</a:pPr>
            <a:r>
              <a:rPr lang="en-US" sz="2000" dirty="0" err="1" smtClean="0">
                <a:solidFill>
                  <a:schemeClr val="bg1"/>
                </a:solidFill>
              </a:rPr>
              <a:t>Invertir</a:t>
            </a:r>
            <a:r>
              <a:rPr lang="en-US" sz="2000" dirty="0" smtClean="0">
                <a:solidFill>
                  <a:schemeClr val="bg1"/>
                </a:solidFill>
              </a:rPr>
              <a:t> en </a:t>
            </a:r>
            <a:r>
              <a:rPr lang="en-US" sz="2000" b="1" dirty="0" smtClean="0">
                <a:solidFill>
                  <a:schemeClr val="bg1"/>
                </a:solidFill>
              </a:rPr>
              <a:t>personas, </a:t>
            </a:r>
            <a:r>
              <a:rPr lang="en-US" sz="2000" b="1" dirty="0" err="1" smtClean="0">
                <a:solidFill>
                  <a:schemeClr val="bg1"/>
                </a:solidFill>
              </a:rPr>
              <a:t>tiempo</a:t>
            </a:r>
            <a:r>
              <a:rPr lang="en-US" sz="2000" b="1" dirty="0" smtClean="0">
                <a:solidFill>
                  <a:schemeClr val="bg1"/>
                </a:solidFill>
              </a:rPr>
              <a:t> y </a:t>
            </a:r>
            <a:r>
              <a:rPr lang="en-US" sz="2000" dirty="0" err="1" smtClean="0">
                <a:solidFill>
                  <a:schemeClr val="bg1"/>
                </a:solidFill>
              </a:rPr>
              <a:t>esfuerzos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para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asegurar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que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acciones</a:t>
            </a:r>
            <a:r>
              <a:rPr lang="en-US" sz="2000" dirty="0" smtClean="0">
                <a:solidFill>
                  <a:schemeClr val="bg1"/>
                </a:solidFill>
              </a:rPr>
              <a:t> de </a:t>
            </a:r>
            <a:r>
              <a:rPr lang="en-US" sz="2000" dirty="0" err="1" smtClean="0">
                <a:solidFill>
                  <a:schemeClr val="bg1"/>
                </a:solidFill>
              </a:rPr>
              <a:t>reforma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recibirán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apoyo</a:t>
            </a:r>
            <a:r>
              <a:rPr lang="en-US" sz="2000" dirty="0" smtClean="0">
                <a:solidFill>
                  <a:schemeClr val="bg1"/>
                </a:solidFill>
              </a:rPr>
              <a:t> y </a:t>
            </a:r>
            <a:r>
              <a:rPr lang="en-US" sz="2000" dirty="0" err="1" smtClean="0">
                <a:solidFill>
                  <a:schemeClr val="bg1"/>
                </a:solidFill>
              </a:rPr>
              <a:t>atención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necesarias</a:t>
            </a:r>
            <a:r>
              <a:rPr lang="en-US" sz="2000" dirty="0" smtClean="0">
                <a:solidFill>
                  <a:schemeClr val="bg1"/>
                </a:solidFill>
              </a:rPr>
              <a:t> (</a:t>
            </a:r>
            <a:r>
              <a:rPr lang="en-US" sz="2000" dirty="0" err="1" smtClean="0">
                <a:solidFill>
                  <a:schemeClr val="bg1"/>
                </a:solidFill>
              </a:rPr>
              <a:t>Responsabilidad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  <a:endParaRPr lang="en-US" sz="2000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</a:pPr>
            <a:r>
              <a:rPr lang="en-US" sz="2000" b="1" dirty="0" err="1" smtClean="0">
                <a:solidFill>
                  <a:schemeClr val="bg1"/>
                </a:solidFill>
              </a:rPr>
              <a:t>Alinear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continuamente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valores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en los </a:t>
            </a:r>
            <a:r>
              <a:rPr lang="en-US" sz="2000" dirty="0" err="1" smtClean="0">
                <a:solidFill>
                  <a:schemeClr val="bg1"/>
                </a:solidFill>
              </a:rPr>
              <a:t>esfuerzos</a:t>
            </a:r>
            <a:r>
              <a:rPr lang="en-US" sz="2000" dirty="0" smtClean="0">
                <a:solidFill>
                  <a:schemeClr val="bg1"/>
                </a:solidFill>
              </a:rPr>
              <a:t> de </a:t>
            </a:r>
            <a:r>
              <a:rPr lang="en-US" sz="2000" dirty="0" err="1" smtClean="0">
                <a:solidFill>
                  <a:schemeClr val="bg1"/>
                </a:solidFill>
              </a:rPr>
              <a:t>reforma</a:t>
            </a:r>
            <a:r>
              <a:rPr lang="en-US" sz="2000" dirty="0" smtClean="0">
                <a:solidFill>
                  <a:schemeClr val="bg1"/>
                </a:solidFill>
              </a:rPr>
              <a:t>, en </a:t>
            </a:r>
            <a:r>
              <a:rPr lang="en-US" sz="2000" dirty="0" err="1" smtClean="0">
                <a:solidFill>
                  <a:schemeClr val="bg1"/>
                </a:solidFill>
              </a:rPr>
              <a:t>todos</a:t>
            </a:r>
            <a:r>
              <a:rPr lang="en-US" sz="2000" dirty="0" smtClean="0">
                <a:solidFill>
                  <a:schemeClr val="bg1"/>
                </a:solidFill>
              </a:rPr>
              <a:t> los </a:t>
            </a:r>
            <a:r>
              <a:rPr lang="en-US" sz="2000" dirty="0" err="1" smtClean="0">
                <a:solidFill>
                  <a:schemeClr val="bg1"/>
                </a:solidFill>
              </a:rPr>
              <a:t>niveles</a:t>
            </a:r>
            <a:r>
              <a:rPr lang="en-US" sz="2000" dirty="0" smtClean="0">
                <a:solidFill>
                  <a:schemeClr val="bg1"/>
                </a:solidFill>
              </a:rPr>
              <a:t> de la </a:t>
            </a:r>
            <a:r>
              <a:rPr lang="en-US" sz="2000" dirty="0" err="1" smtClean="0">
                <a:solidFill>
                  <a:schemeClr val="bg1"/>
                </a:solidFill>
              </a:rPr>
              <a:t>organización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>
                <a:solidFill>
                  <a:schemeClr val="bg1"/>
                </a:solidFill>
              </a:rPr>
              <a:t>(</a:t>
            </a:r>
            <a:r>
              <a:rPr lang="en-US" sz="2000" dirty="0" err="1" smtClean="0">
                <a:solidFill>
                  <a:schemeClr val="bg1"/>
                </a:solidFill>
              </a:rPr>
              <a:t>Cultura</a:t>
            </a:r>
            <a:r>
              <a:rPr lang="en-US" sz="2000" dirty="0" smtClean="0">
                <a:solidFill>
                  <a:schemeClr val="bg1"/>
                </a:solidFill>
              </a:rPr>
              <a:t> de la </a:t>
            </a:r>
            <a:r>
              <a:rPr lang="en-US" sz="2000" dirty="0" err="1" smtClean="0">
                <a:solidFill>
                  <a:schemeClr val="bg1"/>
                </a:solidFill>
              </a:rPr>
              <a:t>organización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  <a:endParaRPr lang="en-US" sz="2000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</a:pPr>
            <a:r>
              <a:rPr lang="en-US" sz="2000" b="1" dirty="0" err="1" smtClean="0">
                <a:solidFill>
                  <a:schemeClr val="bg1"/>
                </a:solidFill>
              </a:rPr>
              <a:t>Examinar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retrospectivamente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esfuerzos</a:t>
            </a:r>
            <a:r>
              <a:rPr lang="en-US" sz="2000" b="1" dirty="0" smtClean="0">
                <a:solidFill>
                  <a:schemeClr val="bg1"/>
                </a:solidFill>
              </a:rPr>
              <a:t> de </a:t>
            </a:r>
            <a:r>
              <a:rPr lang="en-US" sz="2000" b="1" dirty="0" err="1" smtClean="0">
                <a:solidFill>
                  <a:schemeClr val="bg1"/>
                </a:solidFill>
              </a:rPr>
              <a:t>reforma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para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identificar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qué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funcionó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bien</a:t>
            </a:r>
            <a:r>
              <a:rPr lang="en-US" sz="2000" dirty="0" smtClean="0">
                <a:solidFill>
                  <a:schemeClr val="bg1"/>
                </a:solidFill>
              </a:rPr>
              <a:t> y </a:t>
            </a:r>
            <a:r>
              <a:rPr lang="en-US" sz="2000" dirty="0" err="1" smtClean="0">
                <a:solidFill>
                  <a:schemeClr val="bg1"/>
                </a:solidFill>
              </a:rPr>
              <a:t>por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qué</a:t>
            </a:r>
            <a:r>
              <a:rPr lang="en-US" sz="2000" dirty="0" smtClean="0">
                <a:solidFill>
                  <a:schemeClr val="bg1"/>
                </a:solidFill>
              </a:rPr>
              <a:t> (</a:t>
            </a:r>
            <a:r>
              <a:rPr lang="en-US" sz="2000" dirty="0" err="1" smtClean="0">
                <a:solidFill>
                  <a:schemeClr val="bg1"/>
                </a:solidFill>
              </a:rPr>
              <a:t>Retroalimentación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evaluativa</a:t>
            </a:r>
            <a:r>
              <a:rPr lang="en-US" sz="2000" dirty="0" smtClean="0">
                <a:solidFill>
                  <a:schemeClr val="bg1"/>
                </a:solidFill>
              </a:rPr>
              <a:t> e </a:t>
            </a:r>
            <a:r>
              <a:rPr lang="en-US" sz="2000" dirty="0" err="1" smtClean="0">
                <a:solidFill>
                  <a:schemeClr val="bg1"/>
                </a:solidFill>
              </a:rPr>
              <a:t>interativa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2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C55ACDF5-3148-B44D-BE30-0A6938E1F4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8735619" y="2042160"/>
            <a:ext cx="2342591" cy="3141201"/>
          </a:xfrm>
          <a:prstGeom prst="rect">
            <a:avLst/>
          </a:prstGeom>
        </p:spPr>
      </p:pic>
      <p:pic>
        <p:nvPicPr>
          <p:cNvPr id="13" name="Google Shape;312;p46">
            <a:extLst>
              <a:ext uri="{FF2B5EF4-FFF2-40B4-BE49-F238E27FC236}">
                <a16:creationId xmlns:a16="http://schemas.microsoft.com/office/drawing/2014/main" xmlns="" id="{695BD920-9C97-DF4A-ADD2-09FB1F0B82D6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36336" t="6929" r="19195" b="10678"/>
          <a:stretch/>
        </p:blipFill>
        <p:spPr>
          <a:xfrm flipH="1">
            <a:off x="6069759" y="2280958"/>
            <a:ext cx="1704673" cy="246243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5FF12ED6-142B-AC43-AA61-88798ACF93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681369"/>
            <a:ext cx="9811871" cy="514385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1500"/>
              </a:spcAft>
              <a:buNone/>
            </a:pPr>
            <a:r>
              <a:rPr lang="en-US" dirty="0" err="1"/>
              <a:t>Tres</a:t>
            </a:r>
            <a:r>
              <a:rPr lang="en-US" dirty="0"/>
              <a:t> </a:t>
            </a:r>
            <a:r>
              <a:rPr lang="en-US" dirty="0" err="1"/>
              <a:t>casos</a:t>
            </a:r>
            <a:r>
              <a:rPr lang="en-US" dirty="0"/>
              <a:t> </a:t>
            </a:r>
            <a:r>
              <a:rPr lang="en-US" dirty="0" err="1"/>
              <a:t>ilustrativos</a:t>
            </a:r>
            <a:r>
              <a:rPr lang="en-US" dirty="0"/>
              <a:t> / </a:t>
            </a:r>
            <a:r>
              <a:rPr lang="en-US" dirty="0">
                <a:solidFill>
                  <a:srgbClr val="4472C4"/>
                </a:solidFill>
              </a:rPr>
              <a:t>Three illustrative use cases</a:t>
            </a:r>
          </a:p>
          <a:p>
            <a:pPr marL="0" indent="0">
              <a:spcBef>
                <a:spcPts val="0"/>
              </a:spcBef>
              <a:spcAft>
                <a:spcPts val="900"/>
              </a:spcAft>
              <a:buNone/>
            </a:pPr>
            <a:endParaRPr lang="en-US" dirty="0"/>
          </a:p>
        </p:txBody>
      </p:sp>
      <p:pic>
        <p:nvPicPr>
          <p:cNvPr id="9" name="Google Shape;304;p45">
            <a:extLst>
              <a:ext uri="{FF2B5EF4-FFF2-40B4-BE49-F238E27FC236}">
                <a16:creationId xmlns:a16="http://schemas.microsoft.com/office/drawing/2014/main" xmlns="" id="{031841A6-F5C8-0B4E-B894-FF4FB4333917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23800" t="6934" r="24050" b="6064"/>
          <a:stretch/>
        </p:blipFill>
        <p:spPr>
          <a:xfrm>
            <a:off x="1603632" y="2237507"/>
            <a:ext cx="2270578" cy="29930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70E170C2-C7F6-B54E-875D-4F0B7200B623}"/>
              </a:ext>
            </a:extLst>
          </p:cNvPr>
          <p:cNvGrpSpPr/>
          <p:nvPr/>
        </p:nvGrpSpPr>
        <p:grpSpPr>
          <a:xfrm>
            <a:off x="4284469" y="2391117"/>
            <a:ext cx="2159367" cy="2462439"/>
            <a:chOff x="4547966" y="1219672"/>
            <a:chExt cx="3874817" cy="4418656"/>
          </a:xfrm>
        </p:grpSpPr>
        <p:sp>
          <p:nvSpPr>
            <p:cNvPr id="11" name="Donut 10">
              <a:extLst>
                <a:ext uri="{FF2B5EF4-FFF2-40B4-BE49-F238E27FC236}">
                  <a16:creationId xmlns:a16="http://schemas.microsoft.com/office/drawing/2014/main" xmlns="" id="{FFCA64D7-F09E-8849-9F19-6866C9C1C3A4}"/>
                </a:ext>
              </a:extLst>
            </p:cNvPr>
            <p:cNvSpPr/>
            <p:nvPr/>
          </p:nvSpPr>
          <p:spPr>
            <a:xfrm>
              <a:off x="4890750" y="3528811"/>
              <a:ext cx="1857778" cy="1857778"/>
            </a:xfrm>
            <a:prstGeom prst="donut">
              <a:avLst>
                <a:gd name="adj" fmla="val 8887"/>
              </a:avLst>
            </a:prstGeom>
            <a:solidFill>
              <a:schemeClr val="tx1">
                <a:lumMod val="85000"/>
                <a:lumOff val="1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pic>
          <p:nvPicPr>
            <p:cNvPr id="12" name="Google Shape;320;p47">
              <a:extLst>
                <a:ext uri="{FF2B5EF4-FFF2-40B4-BE49-F238E27FC236}">
                  <a16:creationId xmlns:a16="http://schemas.microsoft.com/office/drawing/2014/main" xmlns="" id="{A8999D80-982D-5249-A574-F2ECA0B42C5B}"/>
                </a:ext>
              </a:extLst>
            </p:cNvPr>
            <p:cNvPicPr preferRelativeResize="0"/>
            <p:nvPr/>
          </p:nvPicPr>
          <p:blipFill rotWithShape="1">
            <a:blip r:embed="rId6">
              <a:alphaModFix/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2162" b="83108" l="25207" r="74105">
                          <a14:foregroundMark x1="47107" y1="12331" x2="47107" y2="12331"/>
                          <a14:foregroundMark x1="56061" y1="79561" x2="56061" y2="79561"/>
                          <a14:foregroundMark x1="56061" y1="79561" x2="56061" y2="79561"/>
                          <a14:foregroundMark x1="57851" y1="80068" x2="57851" y2="80068"/>
                          <a14:foregroundMark x1="56198" y1="79223" x2="56198" y2="79223"/>
                          <a14:foregroundMark x1="56198" y1="79223" x2="56198" y2="79223"/>
                          <a14:foregroundMark x1="56198" y1="79223" x2="56198" y2="79223"/>
                          <a14:foregroundMark x1="53994" y1="76689" x2="61433" y2="82095"/>
                          <a14:foregroundMark x1="61433" y1="82095" x2="54408" y2="77027"/>
                          <a14:foregroundMark x1="67355" y1="77027" x2="66667" y2="77027"/>
                          <a14:foregroundMark x1="67218" y1="77872" x2="74931" y2="82095"/>
                          <a14:foregroundMark x1="74931" y1="82095" x2="66253" y2="83108"/>
                          <a14:foregroundMark x1="66253" y1="83108" x2="66942" y2="78041"/>
                        </a14:backgroundRemoval>
                      </a14:imgEffect>
                    </a14:imgLayer>
                  </a14:imgProps>
                </a:ext>
              </a:extLst>
            </a:blip>
            <a:srcRect l="19232" t="5684" r="19732" b="8962"/>
            <a:stretch/>
          </p:blipFill>
          <p:spPr>
            <a:xfrm>
              <a:off x="4547966" y="1219672"/>
              <a:ext cx="3874817" cy="441865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8948E5B7-1445-C04D-8970-29BE6ABEEB2C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518" b="91687" l="9480" r="89963">
                        <a14:foregroundMark x1="55762" y1="20241" x2="60223" y2="36145"/>
                        <a14:foregroundMark x1="60223" y1="36145" x2="56506" y2="21807"/>
                        <a14:foregroundMark x1="56506" y1="21807" x2="58550" y2="25060"/>
                        <a14:foregroundMark x1="72119" y1="90241" x2="81413" y2="90602"/>
                        <a14:foregroundMark x1="80855" y1="90964" x2="80112" y2="90241"/>
                        <a14:foregroundMark x1="11524" y1="78916" x2="12825" y2="79759"/>
                        <a14:foregroundMark x1="13383" y1="80843" x2="13383" y2="80843"/>
                        <a14:foregroundMark x1="12825" y1="81205" x2="13383" y2="83494"/>
                        <a14:foregroundMark x1="13197" y1="81687" x2="15056" y2="83735"/>
                        <a14:foregroundMark x1="15392" y1="85079" x2="15799" y2="85422"/>
                        <a14:foregroundMark x1="13941" y1="83855" x2="15365" y2="85056"/>
                        <a14:foregroundMark x1="15613" y1="83976" x2="17844" y2="86988"/>
                        <a14:foregroundMark x1="16914" y1="86988" x2="18401" y2="87952"/>
                        <a14:foregroundMark x1="79182" y1="91325" x2="84944" y2="91325"/>
                        <a14:foregroundMark x1="81413" y1="91084" x2="86617" y2="91325"/>
                        <a14:foregroundMark x1="85316" y1="91687" x2="87918" y2="91687"/>
                        <a14:foregroundMark x1="18959" y1="88313" x2="18959" y2="88313"/>
                        <a14:foregroundMark x1="58364" y1="9518" x2="67100" y2="9880"/>
                        <a14:backgroundMark x1="13197" y1="87952" x2="14312" y2="86867"/>
                      </a14:backgroundRemoval>
                    </a14:imgEffect>
                  </a14:imgLayer>
                </a14:imgProps>
              </a:ext>
            </a:extLst>
          </a:blip>
          <a:srcRect l="753" b="7311"/>
          <a:stretch/>
        </p:blipFill>
        <p:spPr>
          <a:xfrm>
            <a:off x="897889" y="1984823"/>
            <a:ext cx="2129298" cy="3067909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DB6625A7-1CD0-3546-9AC7-312D3CE584E2}"/>
              </a:ext>
            </a:extLst>
          </p:cNvPr>
          <p:cNvSpPr/>
          <p:nvPr/>
        </p:nvSpPr>
        <p:spPr>
          <a:xfrm>
            <a:off x="781050" y="1257972"/>
            <a:ext cx="3333750" cy="78418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7E43AA5A-D64E-314F-9FE8-EF7A655918FB}"/>
              </a:ext>
            </a:extLst>
          </p:cNvPr>
          <p:cNvSpPr/>
          <p:nvPr/>
        </p:nvSpPr>
        <p:spPr>
          <a:xfrm>
            <a:off x="4423410" y="1257972"/>
            <a:ext cx="3333750" cy="78418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0F58B837-BAD1-BF47-825C-F3530C551764}"/>
              </a:ext>
            </a:extLst>
          </p:cNvPr>
          <p:cNvSpPr/>
          <p:nvPr/>
        </p:nvSpPr>
        <p:spPr>
          <a:xfrm>
            <a:off x="8081010" y="1257972"/>
            <a:ext cx="3333750" cy="78418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xmlns="" id="{B133AB0A-B576-4347-83AD-B118A2979AEE}"/>
              </a:ext>
            </a:extLst>
          </p:cNvPr>
          <p:cNvSpPr txBox="1">
            <a:spLocks/>
          </p:cNvSpPr>
          <p:nvPr/>
        </p:nvSpPr>
        <p:spPr>
          <a:xfrm>
            <a:off x="732788" y="1288257"/>
            <a:ext cx="3382012" cy="5143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1800" b="1" dirty="0" err="1">
                <a:solidFill>
                  <a:schemeClr val="bg1"/>
                </a:solidFill>
              </a:rPr>
              <a:t>Nuevos</a:t>
            </a:r>
            <a:r>
              <a:rPr lang="en-US" sz="1800" b="1" dirty="0">
                <a:solidFill>
                  <a:schemeClr val="bg1"/>
                </a:solidFill>
              </a:rPr>
              <a:t> en </a:t>
            </a:r>
            <a:r>
              <a:rPr lang="en-US" sz="1800" dirty="0" err="1">
                <a:solidFill>
                  <a:schemeClr val="bg1"/>
                </a:solidFill>
              </a:rPr>
              <a:t>reforma</a:t>
            </a:r>
            <a:r>
              <a:rPr lang="en-US" sz="1800" dirty="0">
                <a:solidFill>
                  <a:schemeClr val="bg1"/>
                </a:solidFill>
              </a:rPr>
              <a:t> de </a:t>
            </a:r>
            <a:r>
              <a:rPr lang="en-US" sz="1800" dirty="0" err="1">
                <a:solidFill>
                  <a:schemeClr val="bg1"/>
                </a:solidFill>
              </a:rPr>
              <a:t>evaluación</a:t>
            </a:r>
            <a:r>
              <a:rPr lang="en-US" sz="1800" dirty="0">
                <a:solidFill>
                  <a:schemeClr val="bg1"/>
                </a:solidFill>
              </a:rPr>
              <a:t> de la </a:t>
            </a:r>
            <a:r>
              <a:rPr lang="en-US" sz="1800" dirty="0" err="1">
                <a:solidFill>
                  <a:schemeClr val="bg1"/>
                </a:solidFill>
              </a:rPr>
              <a:t>investigación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xmlns="" id="{6813A015-42DA-9F4A-816F-FF3BA8603FA2}"/>
              </a:ext>
            </a:extLst>
          </p:cNvPr>
          <p:cNvSpPr txBox="1">
            <a:spLocks/>
          </p:cNvSpPr>
          <p:nvPr/>
        </p:nvSpPr>
        <p:spPr>
          <a:xfrm>
            <a:off x="4423410" y="1330246"/>
            <a:ext cx="3450110" cy="5143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1800" b="1" dirty="0" err="1">
                <a:solidFill>
                  <a:schemeClr val="bg1"/>
                </a:solidFill>
              </a:rPr>
              <a:t>Etapa</a:t>
            </a:r>
            <a:r>
              <a:rPr lang="en-US" sz="1800" b="1" dirty="0">
                <a:solidFill>
                  <a:schemeClr val="bg1"/>
                </a:solidFill>
              </a:rPr>
              <a:t> </a:t>
            </a:r>
            <a:r>
              <a:rPr lang="en-US" sz="1800" b="1" dirty="0" err="1">
                <a:solidFill>
                  <a:schemeClr val="bg1"/>
                </a:solidFill>
              </a:rPr>
              <a:t>temprana</a:t>
            </a:r>
            <a:r>
              <a:rPr lang="en-US" sz="1800" b="1" dirty="0">
                <a:solidFill>
                  <a:schemeClr val="bg1"/>
                </a:solidFill>
              </a:rPr>
              <a:t> </a:t>
            </a:r>
            <a:r>
              <a:rPr lang="en-US" sz="1800" dirty="0">
                <a:solidFill>
                  <a:schemeClr val="bg1"/>
                </a:solidFill>
              </a:rPr>
              <a:t>de </a:t>
            </a:r>
            <a:r>
              <a:rPr lang="en-US" sz="1800" dirty="0" err="1">
                <a:solidFill>
                  <a:schemeClr val="bg1"/>
                </a:solidFill>
              </a:rPr>
              <a:t>reforma</a:t>
            </a:r>
            <a:r>
              <a:rPr lang="en-US" sz="1800" dirty="0">
                <a:solidFill>
                  <a:schemeClr val="bg1"/>
                </a:solidFill>
              </a:rPr>
              <a:t> de </a:t>
            </a:r>
            <a:r>
              <a:rPr lang="en-US" sz="1800" dirty="0" err="1">
                <a:solidFill>
                  <a:schemeClr val="bg1"/>
                </a:solidFill>
              </a:rPr>
              <a:t>evaluación</a:t>
            </a:r>
            <a:r>
              <a:rPr lang="en-US" sz="1800" dirty="0">
                <a:solidFill>
                  <a:schemeClr val="bg1"/>
                </a:solidFill>
              </a:rPr>
              <a:t> de la </a:t>
            </a:r>
            <a:r>
              <a:rPr lang="en-US" sz="1800" dirty="0" err="1">
                <a:solidFill>
                  <a:schemeClr val="bg1"/>
                </a:solidFill>
              </a:rPr>
              <a:t>investigación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xmlns="" id="{C182935C-AD7C-C24E-9B88-3799262F5D65}"/>
              </a:ext>
            </a:extLst>
          </p:cNvPr>
          <p:cNvSpPr txBox="1">
            <a:spLocks/>
          </p:cNvSpPr>
          <p:nvPr/>
        </p:nvSpPr>
        <p:spPr>
          <a:xfrm>
            <a:off x="8197849" y="1336689"/>
            <a:ext cx="3216911" cy="5143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1800" b="1" dirty="0" err="1">
                <a:solidFill>
                  <a:schemeClr val="bg1"/>
                </a:solidFill>
              </a:rPr>
              <a:t>Etapa</a:t>
            </a:r>
            <a:r>
              <a:rPr lang="en-US" sz="1800" b="1" dirty="0">
                <a:solidFill>
                  <a:schemeClr val="bg1"/>
                </a:solidFill>
              </a:rPr>
              <a:t> </a:t>
            </a:r>
            <a:r>
              <a:rPr lang="en-US" sz="1800" b="1" dirty="0" err="1">
                <a:solidFill>
                  <a:schemeClr val="bg1"/>
                </a:solidFill>
              </a:rPr>
              <a:t>intermedia</a:t>
            </a:r>
            <a:r>
              <a:rPr lang="en-US" sz="1800" b="1" dirty="0">
                <a:solidFill>
                  <a:schemeClr val="bg1"/>
                </a:solidFill>
              </a:rPr>
              <a:t> </a:t>
            </a:r>
            <a:r>
              <a:rPr lang="en-US" sz="1800" dirty="0">
                <a:solidFill>
                  <a:schemeClr val="bg1"/>
                </a:solidFill>
              </a:rPr>
              <a:t>de </a:t>
            </a:r>
            <a:r>
              <a:rPr lang="en-US" sz="1800" dirty="0" err="1">
                <a:solidFill>
                  <a:schemeClr val="bg1"/>
                </a:solidFill>
              </a:rPr>
              <a:t>reforma</a:t>
            </a:r>
            <a:r>
              <a:rPr lang="en-US" sz="1800" dirty="0">
                <a:solidFill>
                  <a:schemeClr val="bg1"/>
                </a:solidFill>
              </a:rPr>
              <a:t> de </a:t>
            </a:r>
            <a:r>
              <a:rPr lang="en-US" sz="1800" dirty="0" err="1">
                <a:solidFill>
                  <a:schemeClr val="bg1"/>
                </a:solidFill>
              </a:rPr>
              <a:t>evaluación</a:t>
            </a:r>
            <a:r>
              <a:rPr lang="en-US" sz="1800" dirty="0">
                <a:solidFill>
                  <a:schemeClr val="bg1"/>
                </a:solidFill>
              </a:rPr>
              <a:t> de la </a:t>
            </a:r>
            <a:r>
              <a:rPr lang="en-US" sz="1800" dirty="0" err="1">
                <a:solidFill>
                  <a:schemeClr val="bg1"/>
                </a:solidFill>
              </a:rPr>
              <a:t>investigación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9B1BC484-8D38-FA4F-A591-565D40E70199}"/>
              </a:ext>
            </a:extLst>
          </p:cNvPr>
          <p:cNvSpPr/>
          <p:nvPr/>
        </p:nvSpPr>
        <p:spPr>
          <a:xfrm>
            <a:off x="4425950" y="1257972"/>
            <a:ext cx="3340100" cy="5151312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D7403233-5714-9F4C-A12C-4F1D19FDC437}"/>
              </a:ext>
            </a:extLst>
          </p:cNvPr>
          <p:cNvSpPr/>
          <p:nvPr/>
        </p:nvSpPr>
        <p:spPr>
          <a:xfrm>
            <a:off x="8070850" y="1257972"/>
            <a:ext cx="3340100" cy="5151312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D83451BB-C04D-204A-9C07-4B65DA9AF797}"/>
              </a:ext>
            </a:extLst>
          </p:cNvPr>
          <p:cNvSpPr/>
          <p:nvPr/>
        </p:nvSpPr>
        <p:spPr>
          <a:xfrm>
            <a:off x="774700" y="1257972"/>
            <a:ext cx="3340100" cy="5151312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Imagen 6" descr="Captura de Pantalla 2022-04-21 a la(s) 08.25.39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537" y="3759657"/>
            <a:ext cx="3159263" cy="2610277"/>
          </a:xfrm>
          <a:prstGeom prst="rect">
            <a:avLst/>
          </a:prstGeom>
        </p:spPr>
      </p:pic>
      <p:pic>
        <p:nvPicPr>
          <p:cNvPr id="14" name="Imagen 13" descr="Captura de Pantalla 2022-04-21 a la(s) 08.26.35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3759657"/>
            <a:ext cx="2985556" cy="248796"/>
          </a:xfrm>
          <a:prstGeom prst="rect">
            <a:avLst/>
          </a:prstGeom>
        </p:spPr>
      </p:pic>
      <p:pic>
        <p:nvPicPr>
          <p:cNvPr id="30" name="Imagen 29" descr="Captura de Pantalla 2022-04-21 a la(s) 08.26.35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7849" y="3680284"/>
            <a:ext cx="2985556" cy="248796"/>
          </a:xfrm>
          <a:prstGeom prst="rect">
            <a:avLst/>
          </a:prstGeom>
        </p:spPr>
      </p:pic>
      <p:pic>
        <p:nvPicPr>
          <p:cNvPr id="16" name="Imagen 15" descr="Captura de Pantalla 2022-04-21 a la(s) 08.27.20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930" y="3971384"/>
            <a:ext cx="3089658" cy="2398550"/>
          </a:xfrm>
          <a:prstGeom prst="rect">
            <a:avLst/>
          </a:prstGeom>
        </p:spPr>
      </p:pic>
      <p:pic>
        <p:nvPicPr>
          <p:cNvPr id="22" name="Imagen 21" descr="Captura de Pantalla 2022-04-21 a la(s) 08.28.16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0850" y="3884957"/>
            <a:ext cx="3246332" cy="2484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1414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5FF12ED6-142B-AC43-AA61-88798ACF93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5244" y="685801"/>
            <a:ext cx="8998656" cy="5728446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spcAft>
                <a:spcPts val="1500"/>
              </a:spcAft>
              <a:buNone/>
            </a:pPr>
            <a:r>
              <a:rPr lang="en-US" dirty="0" err="1" smtClean="0"/>
              <a:t>Principios</a:t>
            </a:r>
            <a:r>
              <a:rPr lang="en-US" dirty="0" smtClean="0"/>
              <a:t> </a:t>
            </a:r>
            <a:r>
              <a:rPr lang="en-US" dirty="0"/>
              <a:t>de </a:t>
            </a:r>
            <a:r>
              <a:rPr lang="en-US" dirty="0" err="1"/>
              <a:t>aplicación</a:t>
            </a:r>
            <a:r>
              <a:rPr lang="en-US" dirty="0"/>
              <a:t> </a:t>
            </a:r>
            <a:r>
              <a:rPr lang="en-US" dirty="0" err="1"/>
              <a:t>referidos</a:t>
            </a:r>
            <a:r>
              <a:rPr lang="en-US" dirty="0"/>
              <a:t> a la </a:t>
            </a:r>
            <a:r>
              <a:rPr lang="en-US" b="1" dirty="0" err="1"/>
              <a:t>estructura</a:t>
            </a:r>
            <a:r>
              <a:rPr lang="en-US" b="1" dirty="0"/>
              <a:t> de la </a:t>
            </a:r>
            <a:r>
              <a:rPr lang="en-US" b="1" dirty="0" err="1"/>
              <a:t>rúbrica</a:t>
            </a:r>
            <a:endParaRPr lang="en-US" b="1" dirty="0"/>
          </a:p>
          <a:p>
            <a:pPr marL="0" indent="0">
              <a:spcBef>
                <a:spcPts val="0"/>
              </a:spcBef>
              <a:spcAft>
                <a:spcPts val="1500"/>
              </a:spcAft>
              <a:buNone/>
            </a:pPr>
            <a:r>
              <a:rPr lang="en-US" dirty="0">
                <a:solidFill>
                  <a:srgbClr val="4472C4"/>
                </a:solidFill>
              </a:rPr>
              <a:t>Principles of use about </a:t>
            </a:r>
            <a:r>
              <a:rPr lang="en-US" b="1" dirty="0">
                <a:solidFill>
                  <a:srgbClr val="4472C4"/>
                </a:solidFill>
              </a:rPr>
              <a:t>the rubric structure</a:t>
            </a:r>
            <a:r>
              <a:rPr lang="en-US" dirty="0">
                <a:solidFill>
                  <a:srgbClr val="4472C4"/>
                </a:solidFill>
              </a:rPr>
              <a:t>:</a:t>
            </a:r>
          </a:p>
          <a:p>
            <a:pPr marL="0" indent="0">
              <a:spcBef>
                <a:spcPts val="0"/>
              </a:spcBef>
              <a:spcAft>
                <a:spcPts val="1500"/>
              </a:spcAft>
              <a:buNone/>
            </a:pP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</a:pPr>
            <a:r>
              <a:rPr lang="en-US" sz="2200" dirty="0" smtClean="0"/>
              <a:t>No </a:t>
            </a:r>
            <a:r>
              <a:rPr lang="en-US" sz="2200" dirty="0"/>
              <a:t>pretender </a:t>
            </a:r>
            <a:r>
              <a:rPr lang="en-US" sz="2200" dirty="0" err="1"/>
              <a:t>hacerlo</a:t>
            </a:r>
            <a:r>
              <a:rPr lang="en-US" sz="2200" dirty="0"/>
              <a:t> </a:t>
            </a:r>
            <a:r>
              <a:rPr lang="en-US" sz="2200" dirty="0" err="1"/>
              <a:t>todo</a:t>
            </a:r>
            <a:r>
              <a:rPr lang="en-US" sz="2200" dirty="0"/>
              <a:t> – </a:t>
            </a:r>
            <a:r>
              <a:rPr lang="en-US" sz="2200" dirty="0" err="1"/>
              <a:t>pensarla</a:t>
            </a:r>
            <a:r>
              <a:rPr lang="en-US" sz="2200" dirty="0"/>
              <a:t> </a:t>
            </a:r>
            <a:r>
              <a:rPr lang="en-US" sz="2200" dirty="0" err="1"/>
              <a:t>como</a:t>
            </a:r>
            <a:r>
              <a:rPr lang="en-US" sz="2200" dirty="0"/>
              <a:t> </a:t>
            </a:r>
            <a:r>
              <a:rPr lang="en-US" sz="2200" i="1" dirty="0"/>
              <a:t>parte de </a:t>
            </a:r>
            <a:r>
              <a:rPr lang="en-US" sz="2200" i="1" dirty="0" err="1"/>
              <a:t>una</a:t>
            </a:r>
            <a:r>
              <a:rPr lang="en-US" sz="2200" i="1" dirty="0"/>
              <a:t> </a:t>
            </a:r>
            <a:r>
              <a:rPr lang="en-US" sz="2200" i="1" dirty="0" err="1"/>
              <a:t>caja</a:t>
            </a:r>
            <a:r>
              <a:rPr lang="en-US" sz="2200" i="1" dirty="0"/>
              <a:t> de </a:t>
            </a:r>
            <a:r>
              <a:rPr lang="en-US" sz="2200" i="1" dirty="0" err="1"/>
              <a:t>herramientas</a:t>
            </a:r>
            <a:endParaRPr lang="en-US" sz="2200" i="1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</a:pPr>
            <a:r>
              <a:rPr lang="en-US" sz="2200" dirty="0" err="1" smtClean="0"/>
              <a:t>Útil</a:t>
            </a:r>
            <a:r>
              <a:rPr lang="en-US" sz="2200" dirty="0" smtClean="0"/>
              <a:t> </a:t>
            </a:r>
            <a:r>
              <a:rPr lang="en-US" sz="2200" dirty="0"/>
              <a:t>para </a:t>
            </a:r>
            <a:r>
              <a:rPr lang="en-US" sz="2200" i="1" dirty="0" err="1"/>
              <a:t>proporcionar</a:t>
            </a:r>
            <a:r>
              <a:rPr lang="en-US" sz="2200" i="1" dirty="0"/>
              <a:t> un punto de </a:t>
            </a:r>
            <a:r>
              <a:rPr lang="en-US" sz="2200" i="1" dirty="0" err="1"/>
              <a:t>partida</a:t>
            </a:r>
            <a:r>
              <a:rPr lang="en-US" sz="2200" i="1" dirty="0"/>
              <a:t> </a:t>
            </a:r>
            <a:r>
              <a:rPr lang="en-US" sz="2200" dirty="0" err="1"/>
              <a:t>cuando</a:t>
            </a:r>
            <a:r>
              <a:rPr lang="en-US" sz="2200" dirty="0"/>
              <a:t> no se </a:t>
            </a:r>
            <a:r>
              <a:rPr lang="en-US" sz="2200" dirty="0" err="1"/>
              <a:t>está</a:t>
            </a:r>
            <a:r>
              <a:rPr lang="en-US" sz="2200" dirty="0"/>
              <a:t> </a:t>
            </a:r>
            <a:r>
              <a:rPr lang="en-US" sz="2200" dirty="0" err="1" smtClean="0"/>
              <a:t>seguro</a:t>
            </a:r>
            <a:r>
              <a:rPr lang="en-US" sz="2200" dirty="0" smtClean="0"/>
              <a:t> </a:t>
            </a:r>
            <a:r>
              <a:rPr lang="en-US" sz="2200" dirty="0" err="1"/>
              <a:t>por</a:t>
            </a:r>
            <a:r>
              <a:rPr lang="en-US" sz="2200" dirty="0"/>
              <a:t> </a:t>
            </a:r>
            <a:r>
              <a:rPr lang="en-US" sz="2200" dirty="0" err="1"/>
              <a:t>dónde</a:t>
            </a:r>
            <a:r>
              <a:rPr lang="en-US" sz="2200" dirty="0"/>
              <a:t> </a:t>
            </a:r>
            <a:r>
              <a:rPr lang="en-US" sz="2200" dirty="0" err="1"/>
              <a:t>partir</a:t>
            </a:r>
            <a:endParaRPr lang="en-US" sz="22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</a:pPr>
            <a:r>
              <a:rPr lang="en-US" sz="2200" dirty="0" err="1" smtClean="0"/>
              <a:t>Una</a:t>
            </a:r>
            <a:r>
              <a:rPr lang="en-US" sz="2200" dirty="0" smtClean="0"/>
              <a:t> </a:t>
            </a:r>
            <a:r>
              <a:rPr lang="en-US" sz="2200" dirty="0" err="1"/>
              <a:t>aproximación</a:t>
            </a:r>
            <a:r>
              <a:rPr lang="en-US" sz="2200" dirty="0"/>
              <a:t> </a:t>
            </a:r>
            <a:r>
              <a:rPr lang="en-US" sz="2200" dirty="0" err="1"/>
              <a:t>sistemática</a:t>
            </a:r>
            <a:r>
              <a:rPr lang="en-US" sz="2200" dirty="0"/>
              <a:t> </a:t>
            </a:r>
            <a:r>
              <a:rPr lang="en-US" sz="2200" dirty="0" err="1"/>
              <a:t>fuerza</a:t>
            </a:r>
            <a:r>
              <a:rPr lang="en-US" sz="2200" dirty="0"/>
              <a:t> a </a:t>
            </a:r>
            <a:r>
              <a:rPr lang="en-US" sz="2200" dirty="0" err="1"/>
              <a:t>una</a:t>
            </a:r>
            <a:r>
              <a:rPr lang="en-US" sz="2200" dirty="0"/>
              <a:t> </a:t>
            </a:r>
            <a:r>
              <a:rPr lang="en-US" sz="2200" dirty="0" err="1"/>
              <a:t>reflexión</a:t>
            </a:r>
            <a:r>
              <a:rPr lang="en-US" sz="2200" dirty="0"/>
              <a:t> </a:t>
            </a:r>
            <a:r>
              <a:rPr lang="en-US" sz="2200" dirty="0" err="1"/>
              <a:t>sobre</a:t>
            </a:r>
            <a:r>
              <a:rPr lang="en-US" sz="2200" dirty="0"/>
              <a:t> el panorama </a:t>
            </a:r>
            <a:r>
              <a:rPr lang="en-US" sz="2200" dirty="0" err="1"/>
              <a:t>completo</a:t>
            </a:r>
            <a:r>
              <a:rPr lang="en-US" sz="2200" dirty="0"/>
              <a:t> </a:t>
            </a:r>
            <a:r>
              <a:rPr lang="en-US" sz="2200" dirty="0" err="1"/>
              <a:t>para</a:t>
            </a:r>
            <a:r>
              <a:rPr lang="en-US" sz="2200" dirty="0"/>
              <a:t> </a:t>
            </a:r>
            <a:r>
              <a:rPr lang="en-US" sz="2200" dirty="0" err="1" smtClean="0"/>
              <a:t>construir</a:t>
            </a:r>
            <a:r>
              <a:rPr lang="en-US" sz="2200" dirty="0" smtClean="0"/>
              <a:t> </a:t>
            </a:r>
            <a:r>
              <a:rPr lang="en-US" sz="2200" dirty="0" err="1"/>
              <a:t>capacidades</a:t>
            </a:r>
            <a:r>
              <a:rPr lang="en-US" sz="2200" dirty="0"/>
              <a:t> y </a:t>
            </a:r>
            <a:r>
              <a:rPr lang="en-US" sz="2200" dirty="0" err="1" smtClean="0"/>
              <a:t>alinear</a:t>
            </a:r>
            <a:r>
              <a:rPr lang="en-US" sz="2200" dirty="0" smtClean="0"/>
              <a:t>, </a:t>
            </a:r>
            <a:r>
              <a:rPr lang="en-US" sz="2200" dirty="0" err="1"/>
              <a:t>más</a:t>
            </a:r>
            <a:r>
              <a:rPr lang="en-US" sz="2200" dirty="0"/>
              <a:t> que </a:t>
            </a:r>
            <a:r>
              <a:rPr lang="en-US" sz="2200" dirty="0" err="1"/>
              <a:t>ir</a:t>
            </a:r>
            <a:r>
              <a:rPr lang="en-US" sz="2200" dirty="0"/>
              <a:t> </a:t>
            </a:r>
            <a:r>
              <a:rPr lang="en-US" sz="2200" dirty="0" err="1"/>
              <a:t>directamente</a:t>
            </a:r>
            <a:r>
              <a:rPr lang="en-US" sz="2200" dirty="0"/>
              <a:t> a la </a:t>
            </a:r>
            <a:r>
              <a:rPr lang="en-US" sz="2200" dirty="0" err="1"/>
              <a:t>acción</a:t>
            </a:r>
            <a:r>
              <a:rPr lang="en-US" sz="2200" dirty="0"/>
              <a:t>.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</a:pPr>
            <a:r>
              <a:rPr lang="en-US" sz="2200" dirty="0" smtClean="0"/>
              <a:t>¡</a:t>
            </a:r>
            <a:r>
              <a:rPr lang="en-US" sz="2200" i="1" dirty="0"/>
              <a:t>No hay </a:t>
            </a:r>
            <a:r>
              <a:rPr lang="en-US" sz="2200" i="1" dirty="0" err="1"/>
              <a:t>una</a:t>
            </a:r>
            <a:r>
              <a:rPr lang="en-US" sz="2200" i="1" dirty="0"/>
              <a:t> </a:t>
            </a:r>
            <a:r>
              <a:rPr lang="en-US" sz="2200" i="1" dirty="0" err="1"/>
              <a:t>respuesta</a:t>
            </a:r>
            <a:r>
              <a:rPr lang="en-US" sz="2200" i="1" dirty="0"/>
              <a:t> </a:t>
            </a:r>
            <a:r>
              <a:rPr lang="en-US" sz="2200" i="1" dirty="0" smtClean="0"/>
              <a:t>“</a:t>
            </a:r>
            <a:r>
              <a:rPr lang="en-US" sz="2200" i="1" dirty="0" err="1" smtClean="0"/>
              <a:t>correcta</a:t>
            </a:r>
            <a:r>
              <a:rPr lang="en-US" sz="2200" i="1" dirty="0" smtClean="0"/>
              <a:t>” </a:t>
            </a:r>
            <a:r>
              <a:rPr lang="en-US" sz="2200" dirty="0"/>
              <a:t>o forma de </a:t>
            </a:r>
            <a:r>
              <a:rPr lang="en-US" sz="2200" dirty="0" err="1"/>
              <a:t>usarla</a:t>
            </a:r>
            <a:r>
              <a:rPr lang="en-US" sz="2200" dirty="0"/>
              <a:t>! Lo que </a:t>
            </a:r>
            <a:r>
              <a:rPr lang="en-US" sz="2200" dirty="0" err="1"/>
              <a:t>parezca</a:t>
            </a:r>
            <a:r>
              <a:rPr lang="en-US" sz="2200" dirty="0"/>
              <a:t> bien </a:t>
            </a:r>
            <a:r>
              <a:rPr lang="en-US" sz="2200" dirty="0" err="1"/>
              <a:t>dependerá</a:t>
            </a:r>
            <a:r>
              <a:rPr lang="en-US" sz="2200" dirty="0"/>
              <a:t> de la </a:t>
            </a:r>
            <a:r>
              <a:rPr lang="en-US" sz="2200" dirty="0" err="1"/>
              <a:t>naturaleza</a:t>
            </a:r>
            <a:r>
              <a:rPr lang="en-US" sz="2200" dirty="0"/>
              <a:t> de las </a:t>
            </a:r>
            <a:r>
              <a:rPr lang="en-US" sz="2200" dirty="0" err="1"/>
              <a:t>instituciones</a:t>
            </a:r>
            <a:r>
              <a:rPr lang="en-US" sz="2200" dirty="0"/>
              <a:t>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BB3302AC-926A-5F45-9B1E-829FDA02F98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352"/>
          <a:stretch/>
        </p:blipFill>
        <p:spPr>
          <a:xfrm>
            <a:off x="9872586" y="5885659"/>
            <a:ext cx="2000249" cy="682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9498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5FF12ED6-142B-AC43-AA61-88798ACF93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012" y="316072"/>
            <a:ext cx="10229668" cy="4987911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1500"/>
              </a:spcAft>
              <a:buNone/>
            </a:pPr>
            <a:r>
              <a:rPr lang="en-US" dirty="0" err="1" smtClean="0"/>
              <a:t>Principios</a:t>
            </a:r>
            <a:r>
              <a:rPr lang="en-US" dirty="0" smtClean="0"/>
              <a:t> </a:t>
            </a:r>
            <a:r>
              <a:rPr lang="en-US" dirty="0"/>
              <a:t>de </a:t>
            </a:r>
            <a:r>
              <a:rPr lang="en-US" dirty="0" err="1"/>
              <a:t>aplicación</a:t>
            </a:r>
            <a:r>
              <a:rPr lang="en-US" dirty="0"/>
              <a:t> </a:t>
            </a:r>
            <a:r>
              <a:rPr lang="en-US" dirty="0" err="1" smtClean="0"/>
              <a:t>referidos</a:t>
            </a:r>
            <a:r>
              <a:rPr lang="en-US" dirty="0" smtClean="0"/>
              <a:t> al </a:t>
            </a:r>
            <a:r>
              <a:rPr lang="en-US" b="1" dirty="0" err="1" smtClean="0"/>
              <a:t>proceso</a:t>
            </a:r>
            <a:r>
              <a:rPr lang="en-US" b="1" dirty="0" smtClean="0"/>
              <a:t> </a:t>
            </a:r>
            <a:r>
              <a:rPr lang="en-US" b="1" dirty="0"/>
              <a:t>de </a:t>
            </a:r>
            <a:r>
              <a:rPr lang="en-US" b="1" dirty="0" err="1"/>
              <a:t>uso</a:t>
            </a:r>
            <a:r>
              <a:rPr lang="en-US" b="1" dirty="0"/>
              <a:t> de la </a:t>
            </a:r>
            <a:r>
              <a:rPr lang="en-US" b="1" dirty="0" err="1"/>
              <a:t>rúbrica</a:t>
            </a:r>
            <a:r>
              <a:rPr lang="en-US" dirty="0" smtClean="0"/>
              <a:t>:</a:t>
            </a:r>
          </a:p>
          <a:p>
            <a:pPr marL="0" indent="0">
              <a:spcBef>
                <a:spcPts val="0"/>
              </a:spcBef>
              <a:spcAft>
                <a:spcPts val="1500"/>
              </a:spcAft>
              <a:buNone/>
            </a:pPr>
            <a:r>
              <a:rPr lang="en-US" sz="2400" dirty="0">
                <a:solidFill>
                  <a:schemeClr val="accent1"/>
                </a:solidFill>
              </a:rPr>
              <a:t>Principles of use about the </a:t>
            </a:r>
            <a:r>
              <a:rPr lang="en-US" sz="2400" b="1" dirty="0">
                <a:solidFill>
                  <a:schemeClr val="accent1"/>
                </a:solidFill>
              </a:rPr>
              <a:t>process of using the rubric</a:t>
            </a:r>
            <a:r>
              <a:rPr lang="en-US" sz="2400" dirty="0" smtClean="0">
                <a:solidFill>
                  <a:schemeClr val="accent1"/>
                </a:solidFill>
              </a:rPr>
              <a:t>:</a:t>
            </a:r>
          </a:p>
          <a:p>
            <a:pPr marL="0" indent="0">
              <a:spcBef>
                <a:spcPts val="0"/>
              </a:spcBef>
              <a:spcAft>
                <a:spcPts val="1500"/>
              </a:spcAft>
              <a:buNone/>
            </a:pP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</a:pPr>
            <a:r>
              <a:rPr lang="en-US" sz="2200" dirty="0" err="1" smtClean="0"/>
              <a:t>Reforzar</a:t>
            </a:r>
            <a:r>
              <a:rPr lang="en-US" sz="2200" dirty="0" smtClean="0"/>
              <a:t> </a:t>
            </a:r>
            <a:r>
              <a:rPr lang="en-US" sz="2200" dirty="0"/>
              <a:t>la </a:t>
            </a:r>
            <a:r>
              <a:rPr lang="en-US" sz="2200" i="1" dirty="0" err="1"/>
              <a:t>importancia</a:t>
            </a:r>
            <a:r>
              <a:rPr lang="en-US" sz="2200" i="1" dirty="0"/>
              <a:t> de la inclusion </a:t>
            </a:r>
            <a:r>
              <a:rPr lang="en-US" sz="2200" dirty="0"/>
              <a:t>en las </a:t>
            </a:r>
            <a:r>
              <a:rPr lang="en-US" sz="2200" dirty="0" err="1"/>
              <a:t>conversaciones</a:t>
            </a:r>
            <a:r>
              <a:rPr lang="en-US" sz="2200" dirty="0"/>
              <a:t> </a:t>
            </a:r>
            <a:r>
              <a:rPr lang="en-US" sz="2200" dirty="0" err="1"/>
              <a:t>sobre</a:t>
            </a:r>
            <a:r>
              <a:rPr lang="en-US" sz="2200" dirty="0"/>
              <a:t> </a:t>
            </a:r>
            <a:r>
              <a:rPr lang="en-US" sz="2200" dirty="0" err="1"/>
              <a:t>reforma</a:t>
            </a:r>
            <a:r>
              <a:rPr lang="en-US" sz="2200" dirty="0"/>
              <a:t> de la </a:t>
            </a:r>
            <a:r>
              <a:rPr lang="en-US" sz="2200" dirty="0" err="1"/>
              <a:t>evaluación</a:t>
            </a:r>
            <a:r>
              <a:rPr lang="en-US" sz="2200" dirty="0"/>
              <a:t>: ¿</a:t>
            </a:r>
            <a:r>
              <a:rPr lang="en-US" sz="2200" dirty="0" err="1"/>
              <a:t>Quiénes</a:t>
            </a:r>
            <a:r>
              <a:rPr lang="en-US" sz="2200" dirty="0"/>
              <a:t> </a:t>
            </a:r>
            <a:r>
              <a:rPr lang="en-US" sz="2200" dirty="0" err="1"/>
              <a:t>debieran</a:t>
            </a:r>
            <a:r>
              <a:rPr lang="en-US" sz="2200" dirty="0"/>
              <a:t> </a:t>
            </a:r>
            <a:r>
              <a:rPr lang="en-US" sz="2200" dirty="0" err="1"/>
              <a:t>estar</a:t>
            </a:r>
            <a:r>
              <a:rPr lang="en-US" sz="2200" dirty="0"/>
              <a:t> </a:t>
            </a:r>
            <a:r>
              <a:rPr lang="en-US" sz="2200" dirty="0" err="1" smtClean="0"/>
              <a:t>incluidos</a:t>
            </a:r>
            <a:r>
              <a:rPr lang="en-US" sz="2200" dirty="0" smtClean="0"/>
              <a:t>? </a:t>
            </a:r>
            <a:r>
              <a:rPr lang="en-US" sz="2200" dirty="0"/>
              <a:t>¿</a:t>
            </a:r>
            <a:r>
              <a:rPr lang="en-US" sz="2200" dirty="0" err="1"/>
              <a:t>Qué</a:t>
            </a:r>
            <a:r>
              <a:rPr lang="en-US" sz="2200" dirty="0"/>
              <a:t> voces </a:t>
            </a:r>
            <a:r>
              <a:rPr lang="en-US" sz="2200" dirty="0" err="1"/>
              <a:t>quedan</a:t>
            </a:r>
            <a:r>
              <a:rPr lang="en-US" sz="2200" dirty="0"/>
              <a:t> </a:t>
            </a:r>
            <a:r>
              <a:rPr lang="en-US" sz="2200" dirty="0" err="1"/>
              <a:t>excluidas</a:t>
            </a:r>
            <a:r>
              <a:rPr lang="en-US" sz="2200" dirty="0"/>
              <a:t>?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</a:pPr>
            <a:r>
              <a:rPr lang="en-US" sz="2200" dirty="0" err="1" smtClean="0"/>
              <a:t>Utilizarla</a:t>
            </a:r>
            <a:r>
              <a:rPr lang="en-US" sz="2200" dirty="0" smtClean="0"/>
              <a:t> </a:t>
            </a:r>
            <a:r>
              <a:rPr lang="en-US" sz="2200" dirty="0"/>
              <a:t>en </a:t>
            </a:r>
            <a:r>
              <a:rPr lang="en-US" sz="2200" i="1" dirty="0" err="1"/>
              <a:t>contexto</a:t>
            </a:r>
            <a:r>
              <a:rPr lang="en-US" sz="2200" i="1" dirty="0"/>
              <a:t> </a:t>
            </a:r>
            <a:r>
              <a:rPr lang="en-US" sz="2200" i="1" dirty="0" err="1"/>
              <a:t>grupal</a:t>
            </a:r>
            <a:r>
              <a:rPr lang="en-US" sz="2200" i="1" dirty="0"/>
              <a:t> con </a:t>
            </a:r>
            <a:r>
              <a:rPr lang="en-US" sz="2200" i="1" dirty="0" err="1"/>
              <a:t>representación</a:t>
            </a:r>
            <a:r>
              <a:rPr lang="en-US" sz="2200" i="1" dirty="0"/>
              <a:t> </a:t>
            </a:r>
            <a:r>
              <a:rPr lang="en-US" sz="2200" i="1" dirty="0" err="1"/>
              <a:t>diversa</a:t>
            </a:r>
            <a:r>
              <a:rPr lang="en-US" sz="2200" i="1" dirty="0"/>
              <a:t> </a:t>
            </a:r>
            <a:r>
              <a:rPr lang="en-US" sz="2200" dirty="0" err="1"/>
              <a:t>puede</a:t>
            </a:r>
            <a:r>
              <a:rPr lang="en-US" sz="2200" dirty="0"/>
              <a:t> </a:t>
            </a:r>
            <a:r>
              <a:rPr lang="en-US" sz="2200" dirty="0" err="1"/>
              <a:t>ayudar</a:t>
            </a:r>
            <a:r>
              <a:rPr lang="en-US" sz="2200" dirty="0"/>
              <a:t> a </a:t>
            </a:r>
            <a:r>
              <a:rPr lang="en-US" sz="2200" dirty="0" err="1"/>
              <a:t>hacer</a:t>
            </a:r>
            <a:r>
              <a:rPr lang="en-US" sz="2200" dirty="0"/>
              <a:t> </a:t>
            </a:r>
            <a:r>
              <a:rPr lang="en-US" sz="2200" dirty="0" err="1"/>
              <a:t>emerger</a:t>
            </a:r>
            <a:r>
              <a:rPr lang="en-US" sz="2200" dirty="0"/>
              <a:t> </a:t>
            </a:r>
            <a:r>
              <a:rPr lang="en-US" sz="2200" dirty="0" err="1"/>
              <a:t>temas</a:t>
            </a:r>
            <a:r>
              <a:rPr lang="en-US" sz="2200" dirty="0"/>
              <a:t> </a:t>
            </a:r>
            <a:r>
              <a:rPr lang="en-US" sz="2200" dirty="0" err="1"/>
              <a:t>importantes</a:t>
            </a:r>
            <a:endParaRPr lang="en-US" sz="22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</a:pPr>
            <a:r>
              <a:rPr lang="en-US" sz="2200" i="1" dirty="0" smtClean="0"/>
              <a:t>El </a:t>
            </a:r>
            <a:r>
              <a:rPr lang="en-US" sz="2200" i="1" dirty="0" err="1"/>
              <a:t>proceso</a:t>
            </a:r>
            <a:r>
              <a:rPr lang="en-US" sz="2200" i="1" dirty="0"/>
              <a:t> de </a:t>
            </a:r>
            <a:r>
              <a:rPr lang="en-US" sz="2200" i="1" dirty="0" err="1"/>
              <a:t>reforma</a:t>
            </a:r>
            <a:r>
              <a:rPr lang="en-US" sz="2200" i="1" dirty="0"/>
              <a:t> </a:t>
            </a:r>
            <a:r>
              <a:rPr lang="en-US" sz="2200" i="1" dirty="0" err="1"/>
              <a:t>nunca</a:t>
            </a:r>
            <a:r>
              <a:rPr lang="en-US" sz="2200" i="1" dirty="0"/>
              <a:t> </a:t>
            </a:r>
            <a:r>
              <a:rPr lang="en-US" sz="2200" i="1" dirty="0" err="1"/>
              <a:t>acaba</a:t>
            </a:r>
            <a:r>
              <a:rPr lang="en-US" sz="2200" dirty="0"/>
              <a:t>…</a:t>
            </a:r>
            <a:r>
              <a:rPr lang="en-US" sz="2200" dirty="0" err="1"/>
              <a:t>realinearse</a:t>
            </a:r>
            <a:r>
              <a:rPr lang="en-US" sz="2200" dirty="0"/>
              <a:t> con lo </a:t>
            </a:r>
            <a:r>
              <a:rPr lang="en-US" sz="2200" dirty="0" err="1"/>
              <a:t>básico</a:t>
            </a:r>
            <a:r>
              <a:rPr lang="en-US" sz="2200" dirty="0"/>
              <a:t> es tan </a:t>
            </a:r>
            <a:r>
              <a:rPr lang="en-US" sz="2200" dirty="0" err="1"/>
              <a:t>importante</a:t>
            </a:r>
            <a:r>
              <a:rPr lang="en-US" sz="2200" dirty="0"/>
              <a:t> en </a:t>
            </a:r>
            <a:r>
              <a:rPr lang="en-US" sz="2200" dirty="0" err="1"/>
              <a:t>instituciones</a:t>
            </a:r>
            <a:r>
              <a:rPr lang="en-US" sz="2200" dirty="0"/>
              <a:t> en </a:t>
            </a:r>
            <a:r>
              <a:rPr lang="en-US" sz="2200" dirty="0" err="1"/>
              <a:t>etapa</a:t>
            </a:r>
            <a:r>
              <a:rPr lang="en-US" sz="2200" dirty="0"/>
              <a:t> posterior </a:t>
            </a:r>
            <a:r>
              <a:rPr lang="en-US" sz="2200" dirty="0" err="1"/>
              <a:t>como</a:t>
            </a:r>
            <a:r>
              <a:rPr lang="en-US" sz="2200" dirty="0"/>
              <a:t> en </a:t>
            </a:r>
            <a:r>
              <a:rPr lang="en-US" sz="2200" dirty="0" err="1"/>
              <a:t>etapa</a:t>
            </a:r>
            <a:r>
              <a:rPr lang="en-US" sz="2200" dirty="0"/>
              <a:t> </a:t>
            </a:r>
            <a:r>
              <a:rPr lang="en-US" sz="2200" dirty="0" err="1"/>
              <a:t>temprana</a:t>
            </a:r>
            <a:endParaRPr lang="en-US" sz="22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</a:pPr>
            <a:r>
              <a:rPr lang="en-US" sz="2200" i="1" dirty="0" err="1" smtClean="0"/>
              <a:t>Fragmentar</a:t>
            </a:r>
            <a:r>
              <a:rPr lang="en-US" sz="2200" i="1" dirty="0" smtClean="0"/>
              <a:t> </a:t>
            </a:r>
            <a:r>
              <a:rPr lang="en-US" sz="2200" i="1" dirty="0"/>
              <a:t>un </a:t>
            </a:r>
            <a:r>
              <a:rPr lang="en-US" sz="2200" i="1" dirty="0" err="1"/>
              <a:t>desafio</a:t>
            </a:r>
            <a:r>
              <a:rPr lang="en-US" sz="2200" i="1" dirty="0"/>
              <a:t> </a:t>
            </a:r>
            <a:r>
              <a:rPr lang="en-US" sz="2200" i="1" dirty="0" err="1"/>
              <a:t>grande</a:t>
            </a:r>
            <a:r>
              <a:rPr lang="en-US" sz="2200" i="1" dirty="0"/>
              <a:t> en </a:t>
            </a:r>
            <a:r>
              <a:rPr lang="en-US" sz="2200" i="1" dirty="0" err="1"/>
              <a:t>partes</a:t>
            </a:r>
            <a:r>
              <a:rPr lang="en-US" sz="2200" i="1" dirty="0"/>
              <a:t> </a:t>
            </a:r>
            <a:r>
              <a:rPr lang="en-US" sz="2200" i="1" dirty="0" err="1"/>
              <a:t>manejables</a:t>
            </a:r>
            <a:r>
              <a:rPr lang="en-US" sz="2200" i="1" dirty="0"/>
              <a:t> </a:t>
            </a:r>
            <a:r>
              <a:rPr lang="en-US" sz="2200" i="1" dirty="0" err="1"/>
              <a:t>ayuda</a:t>
            </a:r>
            <a:r>
              <a:rPr lang="en-US" sz="2200" i="1" dirty="0"/>
              <a:t> a </a:t>
            </a:r>
            <a:r>
              <a:rPr lang="en-US" sz="2200" i="1" dirty="0" err="1"/>
              <a:t>encontrar</a:t>
            </a:r>
            <a:r>
              <a:rPr lang="en-US" sz="2200" i="1" dirty="0"/>
              <a:t> </a:t>
            </a:r>
            <a:r>
              <a:rPr lang="en-US" sz="2200" i="1" dirty="0" err="1"/>
              <a:t>potenciales</a:t>
            </a:r>
            <a:r>
              <a:rPr lang="en-US" sz="2200" i="1" dirty="0"/>
              <a:t> </a:t>
            </a:r>
            <a:r>
              <a:rPr lang="en-US" sz="2200" i="1" dirty="0" err="1"/>
              <a:t>aliados</a:t>
            </a:r>
            <a:r>
              <a:rPr lang="en-US" sz="2200" i="1" dirty="0"/>
              <a:t> y </a:t>
            </a:r>
            <a:r>
              <a:rPr lang="en-US" sz="2200" i="1" dirty="0" err="1"/>
              <a:t>promotores</a:t>
            </a:r>
            <a:endParaRPr lang="en-US" sz="2200" i="1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</a:pPr>
            <a:r>
              <a:rPr lang="en-US" sz="2200" dirty="0" err="1" smtClean="0"/>
              <a:t>Puede</a:t>
            </a:r>
            <a:r>
              <a:rPr lang="en-US" sz="2200" dirty="0" smtClean="0"/>
              <a:t> </a:t>
            </a:r>
            <a:r>
              <a:rPr lang="en-US" sz="2200" dirty="0"/>
              <a:t>ser </a:t>
            </a:r>
            <a:r>
              <a:rPr lang="en-US" sz="2200" i="1" dirty="0" err="1"/>
              <a:t>utilizada</a:t>
            </a:r>
            <a:r>
              <a:rPr lang="en-US" sz="2200" i="1" dirty="0"/>
              <a:t> en multiples </a:t>
            </a:r>
            <a:r>
              <a:rPr lang="en-US" sz="2200" i="1" dirty="0" err="1"/>
              <a:t>formas</a:t>
            </a:r>
            <a:r>
              <a:rPr lang="en-US" sz="2200" i="1" dirty="0"/>
              <a:t> </a:t>
            </a:r>
            <a:r>
              <a:rPr lang="en-US" sz="2200" dirty="0"/>
              <a:t>(</a:t>
            </a:r>
            <a:r>
              <a:rPr lang="en-US" sz="2200" dirty="0" err="1"/>
              <a:t>p.e.</a:t>
            </a:r>
            <a:r>
              <a:rPr lang="en-US" sz="2200" dirty="0"/>
              <a:t> </a:t>
            </a:r>
            <a:r>
              <a:rPr lang="en-US" sz="2200" dirty="0" err="1"/>
              <a:t>como</a:t>
            </a:r>
            <a:r>
              <a:rPr lang="en-US" sz="2200" dirty="0"/>
              <a:t> </a:t>
            </a:r>
            <a:r>
              <a:rPr lang="en-US" sz="2200" dirty="0" err="1"/>
              <a:t>herramienta</a:t>
            </a:r>
            <a:r>
              <a:rPr lang="en-US" sz="2200" dirty="0"/>
              <a:t> de </a:t>
            </a:r>
            <a:r>
              <a:rPr lang="en-US" sz="2200" dirty="0" err="1" smtClean="0"/>
              <a:t>comunicación</a:t>
            </a:r>
            <a:r>
              <a:rPr lang="en-US" sz="2200" dirty="0"/>
              <a:t>; para </a:t>
            </a:r>
            <a:r>
              <a:rPr lang="en-US" sz="2200" dirty="0" err="1"/>
              <a:t>identificar</a:t>
            </a:r>
            <a:r>
              <a:rPr lang="en-US" sz="2200" dirty="0"/>
              <a:t> puntos de </a:t>
            </a:r>
            <a:r>
              <a:rPr lang="en-US" sz="2200" dirty="0" err="1"/>
              <a:t>influencia</a:t>
            </a:r>
            <a:r>
              <a:rPr lang="en-US" sz="2200" dirty="0"/>
              <a:t>; para </a:t>
            </a:r>
            <a:r>
              <a:rPr lang="en-US" sz="2200" dirty="0" err="1"/>
              <a:t>contribuir</a:t>
            </a:r>
            <a:r>
              <a:rPr lang="en-US" sz="2200" dirty="0"/>
              <a:t> a la vision </a:t>
            </a:r>
            <a:r>
              <a:rPr lang="en-US" sz="2200" dirty="0" err="1"/>
              <a:t>estratégica</a:t>
            </a:r>
            <a:r>
              <a:rPr lang="en-US" sz="2200" dirty="0"/>
              <a:t>)</a:t>
            </a:r>
          </a:p>
          <a:p>
            <a:pPr marL="0" indent="0">
              <a:spcBef>
                <a:spcPts val="0"/>
              </a:spcBef>
              <a:spcAft>
                <a:spcPts val="900"/>
              </a:spcAft>
              <a:buNone/>
            </a:pP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12369B81-ADF9-C541-9792-2387689366D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352"/>
          <a:stretch/>
        </p:blipFill>
        <p:spPr>
          <a:xfrm>
            <a:off x="9872586" y="5885659"/>
            <a:ext cx="2000249" cy="682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3395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5FF12ED6-142B-AC43-AA61-88798ACF93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681369"/>
            <a:ext cx="9662160" cy="522591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1500"/>
              </a:spcAft>
              <a:buNone/>
            </a:pPr>
            <a:r>
              <a:rPr lang="en-US" b="1" dirty="0" smtClean="0"/>
              <a:t>En </a:t>
            </a:r>
            <a:r>
              <a:rPr lang="en-US" b="1" dirty="0" err="1" smtClean="0"/>
              <a:t>sesiones</a:t>
            </a:r>
            <a:r>
              <a:rPr lang="en-US" b="1" dirty="0" smtClean="0"/>
              <a:t> en </a:t>
            </a:r>
            <a:r>
              <a:rPr lang="en-US" b="1" dirty="0" err="1" smtClean="0"/>
              <a:t>salas</a:t>
            </a:r>
            <a:r>
              <a:rPr lang="en-US" b="1" dirty="0" smtClean="0"/>
              <a:t> </a:t>
            </a:r>
            <a:r>
              <a:rPr lang="en-US" b="1" dirty="0" err="1" smtClean="0"/>
              <a:t>pequeñas</a:t>
            </a:r>
            <a:r>
              <a:rPr lang="en-US" dirty="0" smtClean="0"/>
              <a:t>, </a:t>
            </a:r>
            <a:r>
              <a:rPr lang="en-US" dirty="0" err="1" smtClean="0"/>
              <a:t>discutir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grupo</a:t>
            </a:r>
            <a:r>
              <a:rPr lang="en-US" dirty="0" smtClean="0"/>
              <a:t>: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840BDA0B-C284-524B-9DF5-E12227C9A38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352"/>
          <a:stretch/>
        </p:blipFill>
        <p:spPr>
          <a:xfrm>
            <a:off x="9872586" y="5885659"/>
            <a:ext cx="2000249" cy="682696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70F2484F-5FA2-EB4F-9CC2-1989B4D73DB7}"/>
              </a:ext>
            </a:extLst>
          </p:cNvPr>
          <p:cNvSpPr txBox="1">
            <a:spLocks/>
          </p:cNvSpPr>
          <p:nvPr/>
        </p:nvSpPr>
        <p:spPr>
          <a:xfrm>
            <a:off x="6315656" y="1656729"/>
            <a:ext cx="5047958" cy="39973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</a:pPr>
            <a:r>
              <a:rPr lang="en-US" sz="2400" b="1" dirty="0" err="1" smtClean="0"/>
              <a:t>Tomando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acciones</a:t>
            </a:r>
            <a:r>
              <a:rPr lang="en-US" sz="2400" b="1" dirty="0" smtClean="0"/>
              <a:t>:</a:t>
            </a:r>
            <a:endParaRPr lang="en-US" sz="2400" b="1" dirty="0"/>
          </a:p>
          <a:p>
            <a:pPr lvl="1"/>
            <a:r>
              <a:rPr lang="es-CL" dirty="0"/>
              <a:t>¿Qué nuevos esfuerzos o objetivos por una reforma crees que podrán tener un </a:t>
            </a:r>
            <a:r>
              <a:rPr lang="es-CL" b="1" dirty="0"/>
              <a:t>mayor impacto o impulso</a:t>
            </a:r>
            <a:r>
              <a:rPr lang="es-CL" dirty="0"/>
              <a:t>?</a:t>
            </a:r>
          </a:p>
          <a:p>
            <a:pPr lvl="1"/>
            <a:r>
              <a:rPr lang="es-CL" dirty="0"/>
              <a:t>¿Qué </a:t>
            </a:r>
            <a:r>
              <a:rPr lang="es-CL" b="1" dirty="0"/>
              <a:t>pasos concretos, acotados y alcanzables se podrían dar</a:t>
            </a:r>
            <a:r>
              <a:rPr lang="es-CL" dirty="0"/>
              <a:t>? (por ejemplo, quién debe participar; dónde hay ideas ya presentes y listas para probar?)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1478873" y="1896060"/>
            <a:ext cx="2853354" cy="20700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="" id="{70F2484F-5FA2-EB4F-9CC2-1989B4D73DB7}"/>
              </a:ext>
            </a:extLst>
          </p:cNvPr>
          <p:cNvSpPr txBox="1">
            <a:spLocks/>
          </p:cNvSpPr>
          <p:nvPr/>
        </p:nvSpPr>
        <p:spPr>
          <a:xfrm>
            <a:off x="609600" y="1674211"/>
            <a:ext cx="5376137" cy="40938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</a:pPr>
            <a:r>
              <a:rPr lang="en-US" sz="2400" b="1" dirty="0" smtClean="0"/>
              <a:t>Estado actual y </a:t>
            </a:r>
            <a:r>
              <a:rPr lang="en-US" sz="2400" b="1" dirty="0" err="1" smtClean="0"/>
              <a:t>preparación</a:t>
            </a:r>
            <a:r>
              <a:rPr lang="en-US" sz="2400" b="1" dirty="0" smtClean="0"/>
              <a:t>:</a:t>
            </a:r>
            <a:endParaRPr lang="en-US" sz="2400" b="1" dirty="0"/>
          </a:p>
          <a:p>
            <a:pPr lvl="1"/>
            <a:r>
              <a:rPr lang="es-CL" dirty="0"/>
              <a:t>¿Cómo describiría el </a:t>
            </a:r>
            <a:r>
              <a:rPr lang="es-CL" b="1" dirty="0"/>
              <a:t>interés y la preparación de su institución </a:t>
            </a:r>
            <a:r>
              <a:rPr lang="es-CL" dirty="0"/>
              <a:t>para una reforma de la evaluación de la investigación?</a:t>
            </a:r>
          </a:p>
          <a:p>
            <a:pPr lvl="1"/>
            <a:r>
              <a:rPr lang="es-CL" dirty="0"/>
              <a:t>¿Cuáles son los </a:t>
            </a:r>
            <a:r>
              <a:rPr lang="es-CL" b="1" dirty="0"/>
              <a:t>principales obstáculos</a:t>
            </a:r>
            <a:r>
              <a:rPr lang="es-CL" dirty="0"/>
              <a:t> para la creación de competencias en materia de reforma de la evaluación? ¿Qué </a:t>
            </a:r>
            <a:r>
              <a:rPr lang="es-CL" b="1" dirty="0"/>
              <a:t>fortalezas</a:t>
            </a:r>
            <a:r>
              <a:rPr lang="es-CL" dirty="0"/>
              <a:t> de su institución se podrían aprovechar?</a:t>
            </a:r>
          </a:p>
        </p:txBody>
      </p:sp>
    </p:spTree>
    <p:extLst>
      <p:ext uri="{BB962C8B-B14F-4D97-AF65-F5344CB8AC3E}">
        <p14:creationId xmlns:p14="http://schemas.microsoft.com/office/powerpoint/2010/main" val="3119415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71;p16"/>
          <p:cNvSpPr txBox="1"/>
          <p:nvPr/>
        </p:nvSpPr>
        <p:spPr>
          <a:xfrm>
            <a:off x="889167" y="362600"/>
            <a:ext cx="8801200" cy="7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sz="3200" b="1" dirty="0"/>
              <a:t>Normas de Participación / </a:t>
            </a:r>
            <a:r>
              <a:rPr lang="en" sz="2400" b="1" dirty="0">
                <a:solidFill>
                  <a:schemeClr val="accent1">
                    <a:lumMod val="75000"/>
                  </a:schemeClr>
                </a:solidFill>
              </a:rPr>
              <a:t>Participation Guidelines </a:t>
            </a:r>
            <a:endParaRPr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Google Shape;72;p16"/>
          <p:cNvSpPr txBox="1"/>
          <p:nvPr/>
        </p:nvSpPr>
        <p:spPr>
          <a:xfrm>
            <a:off x="718479" y="1161400"/>
            <a:ext cx="9580713" cy="44974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177796">
              <a:lnSpc>
                <a:spcPct val="115000"/>
              </a:lnSpc>
              <a:buClr>
                <a:schemeClr val="dk1"/>
              </a:buClr>
              <a:buSzPts val="1500"/>
            </a:pPr>
            <a:r>
              <a:rPr lang="es-ES" sz="2400" i="1" dirty="0">
                <a:solidFill>
                  <a:schemeClr val="dk1"/>
                </a:solidFill>
              </a:rPr>
              <a:t>Complete esta diapositiva con las reglas o pautas de conducta de la comunidad que sean apropiadas para su organización y contexto.</a:t>
            </a:r>
            <a:endParaRPr lang="en-US" sz="2400" i="1" dirty="0">
              <a:solidFill>
                <a:schemeClr val="dk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D96EFA8B-2B62-CE4A-B3EE-E0C8BBC6D3A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352"/>
          <a:stretch/>
        </p:blipFill>
        <p:spPr>
          <a:xfrm>
            <a:off x="9872586" y="5885659"/>
            <a:ext cx="2000249" cy="682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25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48000" y="1940761"/>
            <a:ext cx="6096000" cy="276998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ts val="360"/>
              </a:spcBef>
            </a:pPr>
            <a:r>
              <a:rPr lang="en-US" sz="4000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¡</a:t>
            </a:r>
            <a:r>
              <a:rPr lang="en-US" sz="40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Estás</a:t>
            </a:r>
            <a:r>
              <a:rPr lang="en-US" sz="4000" b="1" dirty="0">
                <a:solidFill>
                  <a:srgbClr val="000000"/>
                </a:solidFill>
                <a:latin typeface="Calibri" panose="020F0502020204030204" pitchFamily="34" charset="0"/>
              </a:rPr>
              <a:t> en la </a:t>
            </a:r>
            <a:r>
              <a:rPr lang="en-US" sz="40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sala</a:t>
            </a:r>
            <a:r>
              <a:rPr lang="en-US" sz="4000" b="1" dirty="0">
                <a:solidFill>
                  <a:srgbClr val="000000"/>
                </a:solidFill>
                <a:latin typeface="Calibri" panose="020F0502020204030204" pitchFamily="34" charset="0"/>
              </a:rPr>
              <a:t> principal!</a:t>
            </a:r>
          </a:p>
          <a:p>
            <a:pPr algn="ctr">
              <a:spcBef>
                <a:spcPts val="360"/>
              </a:spcBef>
            </a:pPr>
            <a:endParaRPr lang="en-US" sz="4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>
              <a:spcBef>
                <a:spcPts val="360"/>
              </a:spcBef>
            </a:pPr>
            <a:r>
              <a:rPr lang="en-US" sz="32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Las </a:t>
            </a:r>
            <a:r>
              <a:rPr lang="en-US" sz="3200" dirty="0" err="1">
                <a:solidFill>
                  <a:srgbClr val="000000"/>
                </a:solidFill>
                <a:latin typeface="Calibri" panose="020F0502020204030204" pitchFamily="34" charset="0"/>
              </a:rPr>
              <a:t>salas</a:t>
            </a:r>
            <a:r>
              <a:rPr lang="en-US" sz="32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Calibri" panose="020F0502020204030204" pitchFamily="34" charset="0"/>
              </a:rPr>
              <a:t>pequeñas</a:t>
            </a:r>
            <a:r>
              <a:rPr lang="en-US" sz="3200" dirty="0">
                <a:solidFill>
                  <a:srgbClr val="000000"/>
                </a:solidFill>
                <a:latin typeface="Calibri" panose="020F0502020204030204" pitchFamily="34" charset="0"/>
              </a:rPr>
              <a:t> se </a:t>
            </a:r>
            <a:r>
              <a:rPr lang="en-US" sz="3200" dirty="0" err="1">
                <a:solidFill>
                  <a:srgbClr val="000000"/>
                </a:solidFill>
                <a:latin typeface="Calibri" panose="020F0502020204030204" pitchFamily="34" charset="0"/>
              </a:rPr>
              <a:t>encuentran</a:t>
            </a:r>
            <a:r>
              <a:rPr lang="en-US" sz="3200" dirty="0">
                <a:solidFill>
                  <a:srgbClr val="000000"/>
                </a:solidFill>
                <a:latin typeface="Calibri" panose="020F0502020204030204" pitchFamily="34" charset="0"/>
              </a:rPr>
              <a:t> en </a:t>
            </a:r>
            <a:r>
              <a:rPr lang="en-US" sz="3200" dirty="0" err="1">
                <a:solidFill>
                  <a:srgbClr val="000000"/>
                </a:solidFill>
                <a:latin typeface="Calibri" panose="020F0502020204030204" pitchFamily="34" charset="0"/>
              </a:rPr>
              <a:t>sesión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840BDA0B-C284-524B-9DF5-E12227C9A3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352"/>
          <a:stretch/>
        </p:blipFill>
        <p:spPr>
          <a:xfrm>
            <a:off x="9872586" y="5885659"/>
            <a:ext cx="2000249" cy="682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2816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5FF12ED6-142B-AC43-AA61-88798ACF93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681369"/>
            <a:ext cx="8396614" cy="4525963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1500"/>
              </a:spcAft>
              <a:buNone/>
            </a:pPr>
            <a:r>
              <a:rPr lang="en-US" b="1" dirty="0"/>
              <a:t>Share-out and discussion</a:t>
            </a:r>
          </a:p>
          <a:p>
            <a:pPr marL="0" indent="0">
              <a:spcBef>
                <a:spcPts val="0"/>
              </a:spcBef>
              <a:spcAft>
                <a:spcPts val="1500"/>
              </a:spcAft>
              <a:buNone/>
            </a:pPr>
            <a:r>
              <a:rPr lang="en-US" sz="2400" b="1" dirty="0" err="1">
                <a:solidFill>
                  <a:schemeClr val="accent1"/>
                </a:solidFill>
              </a:rPr>
              <a:t>Puesta</a:t>
            </a:r>
            <a:r>
              <a:rPr lang="en-US" sz="2400" b="1" dirty="0">
                <a:solidFill>
                  <a:schemeClr val="accent1"/>
                </a:solidFill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</a:rPr>
              <a:t>en</a:t>
            </a:r>
            <a:r>
              <a:rPr lang="en-US" sz="2400" b="1" dirty="0">
                <a:solidFill>
                  <a:schemeClr val="accent1"/>
                </a:solidFill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</a:rPr>
              <a:t>común</a:t>
            </a:r>
            <a:r>
              <a:rPr lang="en-US" sz="2400" b="1" dirty="0">
                <a:solidFill>
                  <a:schemeClr val="accent1"/>
                </a:solidFill>
              </a:rPr>
              <a:t> y </a:t>
            </a:r>
            <a:r>
              <a:rPr lang="en-US" sz="2400" b="1" dirty="0" err="1">
                <a:solidFill>
                  <a:schemeClr val="accent1"/>
                </a:solidFill>
              </a:rPr>
              <a:t>discusión</a:t>
            </a:r>
            <a:endParaRPr lang="en-US" sz="2400" dirty="0">
              <a:solidFill>
                <a:schemeClr val="accent1"/>
              </a:solidFill>
            </a:endParaRPr>
          </a:p>
          <a:p>
            <a:pPr marL="0" indent="0">
              <a:spcBef>
                <a:spcPts val="0"/>
              </a:spcBef>
              <a:spcAft>
                <a:spcPts val="1500"/>
              </a:spcAft>
              <a:buNone/>
            </a:pP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dirty="0" smtClean="0"/>
              <a:t>¿</a:t>
            </a:r>
            <a:r>
              <a:rPr lang="en-US" dirty="0" err="1"/>
              <a:t>Cómo</a:t>
            </a:r>
            <a:r>
              <a:rPr lang="en-US" dirty="0"/>
              <a:t> </a:t>
            </a:r>
            <a:r>
              <a:rPr lang="en-US" dirty="0" err="1"/>
              <a:t>podría</a:t>
            </a:r>
            <a:r>
              <a:rPr lang="en-US" dirty="0"/>
              <a:t> la </a:t>
            </a:r>
            <a:r>
              <a:rPr lang="en-US" dirty="0" err="1"/>
              <a:t>conversación</a:t>
            </a:r>
            <a:r>
              <a:rPr lang="en-US" dirty="0"/>
              <a:t> </a:t>
            </a:r>
            <a:r>
              <a:rPr lang="en-US" dirty="0" err="1"/>
              <a:t>reciente</a:t>
            </a:r>
            <a:r>
              <a:rPr lang="en-US" dirty="0"/>
              <a:t> </a:t>
            </a:r>
            <a:r>
              <a:rPr lang="en-US" dirty="0" err="1"/>
              <a:t>impactar</a:t>
            </a:r>
            <a:r>
              <a:rPr lang="en-US" dirty="0"/>
              <a:t> en la </a:t>
            </a:r>
            <a:r>
              <a:rPr lang="en-US" dirty="0" err="1"/>
              <a:t>aproximación</a:t>
            </a:r>
            <a:r>
              <a:rPr lang="en-US" dirty="0"/>
              <a:t> de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institución</a:t>
            </a:r>
            <a:r>
              <a:rPr lang="en-US" dirty="0"/>
              <a:t> para definer y </a:t>
            </a:r>
            <a:r>
              <a:rPr lang="en-US" dirty="0" err="1"/>
              <a:t>alcanzar</a:t>
            </a:r>
            <a:r>
              <a:rPr lang="en-US" dirty="0"/>
              <a:t> sus </a:t>
            </a:r>
            <a:r>
              <a:rPr lang="en-US" dirty="0" err="1"/>
              <a:t>objetivos</a:t>
            </a:r>
            <a:r>
              <a:rPr lang="en-US" dirty="0"/>
              <a:t> de </a:t>
            </a:r>
            <a:r>
              <a:rPr lang="en-US" dirty="0" err="1"/>
              <a:t>reforma</a:t>
            </a:r>
            <a:r>
              <a:rPr lang="en-US" dirty="0"/>
              <a:t> de la </a:t>
            </a:r>
            <a:r>
              <a:rPr lang="en-US" dirty="0" err="1"/>
              <a:t>evaluación</a:t>
            </a:r>
            <a:r>
              <a:rPr lang="en-US" dirty="0"/>
              <a:t> de la </a:t>
            </a:r>
            <a:r>
              <a:rPr lang="en-US" dirty="0" err="1"/>
              <a:t>investigación</a:t>
            </a:r>
            <a:r>
              <a:rPr lang="en-US" dirty="0"/>
              <a:t>?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dirty="0" smtClean="0"/>
              <a:t>¿</a:t>
            </a:r>
            <a:r>
              <a:rPr lang="en-US" dirty="0" err="1"/>
              <a:t>Cuáles</a:t>
            </a:r>
            <a:r>
              <a:rPr lang="en-US" dirty="0"/>
              <a:t> son </a:t>
            </a:r>
            <a:r>
              <a:rPr lang="en-US" dirty="0" err="1"/>
              <a:t>algunos</a:t>
            </a:r>
            <a:r>
              <a:rPr lang="en-US" dirty="0"/>
              <a:t> pasos </a:t>
            </a:r>
            <a:r>
              <a:rPr lang="en-US" dirty="0" err="1"/>
              <a:t>inmediatos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smtClean="0"/>
              <a:t>se </a:t>
            </a:r>
            <a:r>
              <a:rPr lang="en-US" dirty="0" err="1" smtClean="0"/>
              <a:t>podrían</a:t>
            </a:r>
            <a:r>
              <a:rPr lang="en-US" dirty="0" smtClean="0"/>
              <a:t> </a:t>
            </a:r>
            <a:r>
              <a:rPr lang="en-US" dirty="0" err="1"/>
              <a:t>tomar</a:t>
            </a:r>
            <a:r>
              <a:rPr lang="en-US" dirty="0"/>
              <a:t>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840BDA0B-C284-524B-9DF5-E12227C9A3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352"/>
          <a:stretch/>
        </p:blipFill>
        <p:spPr>
          <a:xfrm>
            <a:off x="9872586" y="5885659"/>
            <a:ext cx="2000249" cy="682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9283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"/>
          <p:cNvSpPr txBox="1"/>
          <p:nvPr/>
        </p:nvSpPr>
        <p:spPr>
          <a:xfrm>
            <a:off x="889167" y="663100"/>
            <a:ext cx="8801200" cy="7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sz="3200" b="1" dirty="0"/>
              <a:t>Agenda</a:t>
            </a:r>
            <a:endParaRPr sz="2400" dirty="0"/>
          </a:p>
        </p:txBody>
      </p:sp>
      <p:sp>
        <p:nvSpPr>
          <p:cNvPr id="72" name="Google Shape;72;p16"/>
          <p:cNvSpPr txBox="1"/>
          <p:nvPr/>
        </p:nvSpPr>
        <p:spPr>
          <a:xfrm>
            <a:off x="889167" y="1575100"/>
            <a:ext cx="10670000" cy="51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609585" indent="-431789">
              <a:lnSpc>
                <a:spcPct val="115000"/>
              </a:lnSpc>
              <a:buSzPts val="1500"/>
              <a:buChar char="●"/>
            </a:pPr>
            <a:r>
              <a:rPr lang="en" sz="2400" b="1" dirty="0"/>
              <a:t>Introducción </a:t>
            </a:r>
            <a:r>
              <a:rPr lang="en" sz="2400" dirty="0"/>
              <a:t>(5 min)</a:t>
            </a:r>
            <a:endParaRPr sz="2400" dirty="0"/>
          </a:p>
          <a:p>
            <a:pPr marL="609585" indent="-431789">
              <a:lnSpc>
                <a:spcPct val="115000"/>
              </a:lnSpc>
              <a:buSzPts val="1500"/>
              <a:buChar char="●"/>
            </a:pPr>
            <a:r>
              <a:rPr lang="en-US" sz="2400" b="1" dirty="0" err="1"/>
              <a:t>Sobre</a:t>
            </a:r>
            <a:r>
              <a:rPr lang="en-US" sz="2400" b="1" dirty="0"/>
              <a:t> la </a:t>
            </a:r>
            <a:r>
              <a:rPr lang="en-US" sz="2400" b="1" dirty="0" err="1"/>
              <a:t>rúbrica</a:t>
            </a:r>
            <a:r>
              <a:rPr lang="en-US" sz="2400" b="1" dirty="0"/>
              <a:t> SPACE </a:t>
            </a:r>
            <a:r>
              <a:rPr lang="en-US" sz="2400" dirty="0"/>
              <a:t>(15 min)</a:t>
            </a:r>
          </a:p>
          <a:p>
            <a:pPr marL="1066785" lvl="1" indent="-431789">
              <a:lnSpc>
                <a:spcPct val="115000"/>
              </a:lnSpc>
              <a:buSzPts val="1500"/>
              <a:buChar char="●"/>
            </a:pPr>
            <a:r>
              <a:rPr lang="en-US" sz="2400" b="1" dirty="0" err="1"/>
              <a:t>Orígenes</a:t>
            </a:r>
            <a:endParaRPr lang="en-US" sz="2400" b="1" dirty="0"/>
          </a:p>
          <a:p>
            <a:pPr marL="1066785" lvl="1" indent="-431789">
              <a:lnSpc>
                <a:spcPct val="115000"/>
              </a:lnSpc>
              <a:buSzPts val="1500"/>
              <a:buChar char="●"/>
            </a:pPr>
            <a:r>
              <a:rPr lang="en-US" sz="2400" b="1" dirty="0" err="1"/>
              <a:t>Dimensiones</a:t>
            </a:r>
            <a:r>
              <a:rPr lang="en-US" sz="2400" b="1" dirty="0"/>
              <a:t> del </a:t>
            </a:r>
            <a:r>
              <a:rPr lang="en-US" sz="2400" b="1" dirty="0" err="1"/>
              <a:t>modelo</a:t>
            </a:r>
            <a:endParaRPr lang="en-US" sz="2400" b="1" dirty="0"/>
          </a:p>
          <a:p>
            <a:pPr marL="1066785" lvl="1" indent="-431789">
              <a:lnSpc>
                <a:spcPct val="115000"/>
              </a:lnSpc>
              <a:buSzPts val="1500"/>
              <a:buChar char="●"/>
            </a:pPr>
            <a:r>
              <a:rPr lang="en-US" sz="2400" b="1" dirty="0" err="1"/>
              <a:t>Principios</a:t>
            </a:r>
            <a:r>
              <a:rPr lang="en-US" sz="2400" b="1" dirty="0"/>
              <a:t> de </a:t>
            </a:r>
            <a:r>
              <a:rPr lang="en-US" sz="2400" b="1" dirty="0" err="1"/>
              <a:t>uso</a:t>
            </a:r>
            <a:endParaRPr lang="en-US" sz="2400" b="1" dirty="0"/>
          </a:p>
          <a:p>
            <a:pPr marL="609585" indent="-431789">
              <a:lnSpc>
                <a:spcPct val="115000"/>
              </a:lnSpc>
              <a:buSzPts val="1500"/>
              <a:buChar char="●"/>
            </a:pPr>
            <a:r>
              <a:rPr lang="en-US" sz="2400" b="1" dirty="0" err="1"/>
              <a:t>Escenarios</a:t>
            </a:r>
            <a:r>
              <a:rPr lang="en-US" sz="2400" b="1" dirty="0"/>
              <a:t> </a:t>
            </a:r>
            <a:r>
              <a:rPr lang="en-US" sz="2400" b="1" dirty="0" err="1"/>
              <a:t>ilustrativos</a:t>
            </a:r>
            <a:r>
              <a:rPr lang="en-US" sz="2400" b="1" dirty="0"/>
              <a:t> </a:t>
            </a:r>
            <a:r>
              <a:rPr lang="en-US" sz="2400" dirty="0"/>
              <a:t>(15 min)</a:t>
            </a:r>
          </a:p>
          <a:p>
            <a:pPr marL="609585" indent="-431789">
              <a:lnSpc>
                <a:spcPct val="115000"/>
              </a:lnSpc>
              <a:buSzPts val="1500"/>
              <a:buChar char="●"/>
            </a:pPr>
            <a:r>
              <a:rPr lang="en-US" sz="2400" b="1" dirty="0" err="1"/>
              <a:t>Conversación</a:t>
            </a:r>
            <a:r>
              <a:rPr lang="en-US" sz="2400" b="1" dirty="0"/>
              <a:t> </a:t>
            </a:r>
            <a:r>
              <a:rPr lang="en-US" sz="2400" b="1" dirty="0" err="1"/>
              <a:t>en</a:t>
            </a:r>
            <a:r>
              <a:rPr lang="en-US" sz="2400" b="1" dirty="0"/>
              <a:t> </a:t>
            </a:r>
            <a:r>
              <a:rPr lang="en-US" sz="2400" b="1" dirty="0" err="1"/>
              <a:t>grupos</a:t>
            </a:r>
            <a:r>
              <a:rPr lang="en-US" sz="2400" b="1" dirty="0"/>
              <a:t> </a:t>
            </a:r>
            <a:r>
              <a:rPr lang="en-US" sz="2400" b="1" dirty="0" err="1"/>
              <a:t>pequeños</a:t>
            </a:r>
            <a:r>
              <a:rPr lang="en-US" sz="2400" b="1" dirty="0"/>
              <a:t> con </a:t>
            </a:r>
            <a:r>
              <a:rPr lang="en-US" sz="2400" b="1" dirty="0" err="1"/>
              <a:t>facilitadores</a:t>
            </a:r>
            <a:r>
              <a:rPr lang="en-US" sz="2400" b="1" dirty="0"/>
              <a:t> </a:t>
            </a:r>
            <a:r>
              <a:rPr lang="en-US" sz="2400" dirty="0"/>
              <a:t>(50 min) </a:t>
            </a:r>
          </a:p>
          <a:p>
            <a:pPr marL="609585" indent="-431789">
              <a:lnSpc>
                <a:spcPct val="115000"/>
              </a:lnSpc>
              <a:buSzPts val="1500"/>
              <a:buChar char="●"/>
            </a:pPr>
            <a:r>
              <a:rPr lang="en-US" sz="2400" b="1" dirty="0" err="1"/>
              <a:t>Plenario</a:t>
            </a:r>
            <a:r>
              <a:rPr lang="en-US" sz="2400" b="1" dirty="0"/>
              <a:t> y </a:t>
            </a:r>
            <a:r>
              <a:rPr lang="en-US" sz="2400" b="1" dirty="0" err="1"/>
              <a:t>discusión</a:t>
            </a:r>
            <a:r>
              <a:rPr lang="en-US" sz="2400" b="1" dirty="0"/>
              <a:t> </a:t>
            </a:r>
            <a:r>
              <a:rPr lang="en-US" sz="2400" dirty="0"/>
              <a:t>(25 min)</a:t>
            </a:r>
          </a:p>
          <a:p>
            <a:pPr marL="609585" indent="-431789">
              <a:lnSpc>
                <a:spcPct val="115000"/>
              </a:lnSpc>
              <a:buSzPts val="1500"/>
              <a:buFontTx/>
              <a:buChar char="●"/>
            </a:pPr>
            <a:r>
              <a:rPr lang="en-US" sz="2400" b="1" dirty="0" err="1"/>
              <a:t>Conclusiones</a:t>
            </a:r>
            <a:r>
              <a:rPr lang="en-US" sz="2400" b="1" dirty="0"/>
              <a:t> y </a:t>
            </a:r>
            <a:r>
              <a:rPr lang="en-US" sz="2400" b="1" dirty="0" err="1"/>
              <a:t>próximos</a:t>
            </a:r>
            <a:r>
              <a:rPr lang="en-US" sz="2400" b="1" dirty="0"/>
              <a:t> pasos </a:t>
            </a:r>
            <a:r>
              <a:rPr lang="en-US" sz="2400" dirty="0"/>
              <a:t>(5 min)</a:t>
            </a:r>
          </a:p>
          <a:p>
            <a:pPr marL="609585" indent="-431789">
              <a:lnSpc>
                <a:spcPct val="115000"/>
              </a:lnSpc>
              <a:buSzPts val="1500"/>
              <a:buChar char="●"/>
            </a:pPr>
            <a:endParaRPr lang="en-US" sz="2400" b="1" dirty="0"/>
          </a:p>
          <a:p>
            <a:pPr marL="177796">
              <a:lnSpc>
                <a:spcPct val="115000"/>
              </a:lnSpc>
              <a:buClr>
                <a:schemeClr val="dk1"/>
              </a:buClr>
              <a:buSzPts val="1500"/>
            </a:pPr>
            <a:endParaRPr sz="2000" dirty="0">
              <a:solidFill>
                <a:schemeClr val="dk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D96EFA8B-2B62-CE4A-B3EE-E0C8BBC6D3A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352"/>
          <a:stretch/>
        </p:blipFill>
        <p:spPr>
          <a:xfrm>
            <a:off x="9872586" y="5885659"/>
            <a:ext cx="2000249" cy="68269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1464" y="2076525"/>
            <a:ext cx="5560998" cy="2985847"/>
          </a:xfrm>
        </p:spPr>
        <p:txBody>
          <a:bodyPr anchor="t" anchorCtr="0">
            <a:noAutofit/>
          </a:bodyPr>
          <a:lstStyle/>
          <a:p>
            <a:pPr marL="0" indent="0" fontAlgn="base">
              <a:lnSpc>
                <a:spcPct val="100000"/>
              </a:lnSpc>
              <a:buNone/>
            </a:pPr>
            <a:r>
              <a:rPr lang="en-US" sz="2400" dirty="0" smtClean="0"/>
              <a:t>¿</a:t>
            </a:r>
            <a:r>
              <a:rPr lang="en-US" sz="2400" dirty="0" err="1"/>
              <a:t>Cómo</a:t>
            </a:r>
            <a:r>
              <a:rPr lang="en-US" sz="2400" dirty="0"/>
              <a:t> </a:t>
            </a:r>
            <a:r>
              <a:rPr lang="en-US" sz="2400" dirty="0" err="1"/>
              <a:t>podrían</a:t>
            </a:r>
            <a:r>
              <a:rPr lang="en-US" sz="2400" dirty="0"/>
              <a:t> las </a:t>
            </a:r>
            <a:r>
              <a:rPr lang="en-US" sz="2400" dirty="0" err="1"/>
              <a:t>instituciones</a:t>
            </a:r>
            <a:r>
              <a:rPr lang="en-US" sz="2400" dirty="0"/>
              <a:t> </a:t>
            </a:r>
            <a:r>
              <a:rPr lang="en-US" sz="2400" dirty="0" err="1"/>
              <a:t>analizar</a:t>
            </a:r>
            <a:r>
              <a:rPr lang="en-US" sz="2400" dirty="0"/>
              <a:t> los </a:t>
            </a:r>
            <a:r>
              <a:rPr lang="en-US" sz="2400" dirty="0" err="1"/>
              <a:t>resultados</a:t>
            </a:r>
            <a:r>
              <a:rPr lang="en-US" sz="2400" dirty="0"/>
              <a:t> de </a:t>
            </a:r>
            <a:r>
              <a:rPr lang="en-US" sz="2400" dirty="0" err="1"/>
              <a:t>intervenciones</a:t>
            </a:r>
            <a:r>
              <a:rPr lang="en-US" sz="2400" dirty="0"/>
              <a:t> para </a:t>
            </a:r>
            <a:r>
              <a:rPr lang="en-US" sz="2400" dirty="0" err="1"/>
              <a:t>mejorar</a:t>
            </a:r>
            <a:r>
              <a:rPr lang="en-US" sz="2400" dirty="0"/>
              <a:t> la </a:t>
            </a:r>
            <a:r>
              <a:rPr lang="en-US" sz="2400" dirty="0" err="1"/>
              <a:t>evaluación</a:t>
            </a:r>
            <a:r>
              <a:rPr lang="en-US" sz="2400" dirty="0"/>
              <a:t> de la </a:t>
            </a:r>
            <a:r>
              <a:rPr lang="en-US" sz="2400" dirty="0" err="1" smtClean="0"/>
              <a:t>carrera</a:t>
            </a:r>
            <a:r>
              <a:rPr lang="en-US" sz="2400" dirty="0" smtClean="0"/>
              <a:t> </a:t>
            </a:r>
            <a:r>
              <a:rPr lang="en-US" sz="2400" dirty="0" err="1"/>
              <a:t>académica</a:t>
            </a:r>
            <a:r>
              <a:rPr lang="en-US" sz="2400" dirty="0"/>
              <a:t>?</a:t>
            </a:r>
          </a:p>
          <a:p>
            <a:pPr marL="0" indent="0" fontAlgn="base">
              <a:lnSpc>
                <a:spcPct val="100000"/>
              </a:lnSpc>
              <a:buNone/>
            </a:pPr>
            <a:r>
              <a:rPr lang="en-US" sz="2400" dirty="0" smtClean="0"/>
              <a:t>¿</a:t>
            </a:r>
            <a:r>
              <a:rPr lang="en-US" sz="2400" dirty="0" err="1"/>
              <a:t>Cómo</a:t>
            </a:r>
            <a:r>
              <a:rPr lang="en-US" sz="2400" dirty="0"/>
              <a:t> </a:t>
            </a:r>
            <a:r>
              <a:rPr lang="en-US" sz="2400" dirty="0" err="1"/>
              <a:t>puede</a:t>
            </a:r>
            <a:r>
              <a:rPr lang="en-US" sz="2400" dirty="0"/>
              <a:t> DORA </a:t>
            </a:r>
            <a:r>
              <a:rPr lang="en-US" sz="2400" dirty="0" err="1"/>
              <a:t>apoyar</a:t>
            </a:r>
            <a:r>
              <a:rPr lang="en-US" sz="2400" dirty="0"/>
              <a:t> el </a:t>
            </a:r>
            <a:r>
              <a:rPr lang="en-US" sz="2400" dirty="0" err="1"/>
              <a:t>desarrollo</a:t>
            </a:r>
            <a:r>
              <a:rPr lang="en-US" sz="2400" dirty="0"/>
              <a:t> de </a:t>
            </a:r>
            <a:r>
              <a:rPr lang="en-US" sz="2400" dirty="0" err="1"/>
              <a:t>nuevas</a:t>
            </a:r>
            <a:r>
              <a:rPr lang="en-US" sz="2400" dirty="0"/>
              <a:t> </a:t>
            </a:r>
            <a:r>
              <a:rPr lang="en-US" sz="2400" dirty="0" err="1"/>
              <a:t>prácticas</a:t>
            </a:r>
            <a:r>
              <a:rPr lang="en-US" sz="2400" dirty="0"/>
              <a:t> y </a:t>
            </a:r>
            <a:r>
              <a:rPr lang="en-US" sz="2400" dirty="0" err="1"/>
              <a:t>catalizar</a:t>
            </a:r>
            <a:r>
              <a:rPr lang="en-US" sz="2400" dirty="0"/>
              <a:t> el </a:t>
            </a:r>
            <a:r>
              <a:rPr lang="en-US" sz="2400" dirty="0" err="1"/>
              <a:t>cambio</a:t>
            </a:r>
            <a:r>
              <a:rPr lang="en-US" sz="2400" dirty="0"/>
              <a:t>?</a:t>
            </a:r>
          </a:p>
          <a:p>
            <a:pPr marL="0" indent="0" fontAlgn="base">
              <a:buNone/>
            </a:pPr>
            <a:endParaRPr lang="en-US" sz="2400" b="1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E8108D7D-6451-0249-B52A-4C7D2B7549FD}"/>
              </a:ext>
            </a:extLst>
          </p:cNvPr>
          <p:cNvSpPr/>
          <p:nvPr/>
        </p:nvSpPr>
        <p:spPr>
          <a:xfrm>
            <a:off x="5341466" y="586670"/>
            <a:ext cx="610198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err="1"/>
              <a:t>Motivación</a:t>
            </a:r>
            <a:r>
              <a:rPr lang="en-US" sz="2800" b="1" dirty="0"/>
              <a:t> para la </a:t>
            </a:r>
            <a:r>
              <a:rPr lang="en-US" sz="2800" b="1" dirty="0" err="1"/>
              <a:t>rúbrica</a:t>
            </a:r>
            <a:r>
              <a:rPr lang="en-US" sz="2800" b="1" dirty="0"/>
              <a:t> SPACE</a:t>
            </a:r>
            <a:endParaRPr lang="en-US" sz="2800" dirty="0"/>
          </a:p>
          <a:p>
            <a:r>
              <a:rPr lang="en-US" sz="2200" b="1" dirty="0">
                <a:solidFill>
                  <a:schemeClr val="accent1">
                    <a:lumMod val="75000"/>
                  </a:schemeClr>
                </a:solidFill>
              </a:rPr>
              <a:t>Motivation for the SPACE rubric</a:t>
            </a:r>
          </a:p>
        </p:txBody>
      </p:sp>
      <p:pic>
        <p:nvPicPr>
          <p:cNvPr id="11" name="Picture 2" descr="https://sfdora.org/wp-content/uploads/2021/06/21-0608-SPACE-rubric_Final-1-pdf-663x1024.jpg">
            <a:extLst>
              <a:ext uri="{FF2B5EF4-FFF2-40B4-BE49-F238E27FC236}">
                <a16:creationId xmlns:a16="http://schemas.microsoft.com/office/drawing/2014/main" xmlns="" id="{4B239EDB-A88A-7C4A-9DED-37DF0BF3A7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812" y="285974"/>
            <a:ext cx="4108047" cy="6344858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D2F50249-13DB-3E43-902C-97EA13A66FA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352"/>
          <a:stretch/>
        </p:blipFill>
        <p:spPr>
          <a:xfrm>
            <a:off x="9872586" y="5885659"/>
            <a:ext cx="2000249" cy="682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531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0" y="326225"/>
            <a:ext cx="4040653" cy="6254033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02"/>
          <a:stretch/>
        </p:blipFill>
        <p:spPr bwMode="auto">
          <a:xfrm>
            <a:off x="663643" y="1775311"/>
            <a:ext cx="6557771" cy="2085016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141785" y="3940972"/>
            <a:ext cx="426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/>
              <a:t>The </a:t>
            </a:r>
            <a:r>
              <a:rPr lang="en-US" sz="1400" dirty="0" err="1"/>
              <a:t>Bibliomagician</a:t>
            </a:r>
            <a:r>
              <a:rPr lang="en-US" sz="1400" dirty="0"/>
              <a:t> blog, 2019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0" t="19608" r="3766" b="3128"/>
          <a:stretch/>
        </p:blipFill>
        <p:spPr bwMode="auto">
          <a:xfrm>
            <a:off x="663642" y="4279750"/>
            <a:ext cx="6557771" cy="1772200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043809" y="6043823"/>
            <a:ext cx="426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err="1"/>
              <a:t>eLife</a:t>
            </a:r>
            <a:r>
              <a:rPr lang="en-US" sz="1400" dirty="0"/>
              <a:t>, 2020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091C27A9-C6CA-414A-9C88-984607105A24}"/>
              </a:ext>
            </a:extLst>
          </p:cNvPr>
          <p:cNvSpPr/>
          <p:nvPr/>
        </p:nvSpPr>
        <p:spPr>
          <a:xfrm>
            <a:off x="546414" y="586670"/>
            <a:ext cx="686257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La </a:t>
            </a:r>
            <a:r>
              <a:rPr lang="en-US" sz="2800" dirty="0" err="1"/>
              <a:t>rúbrica</a:t>
            </a:r>
            <a:r>
              <a:rPr lang="en-US" sz="2800" dirty="0"/>
              <a:t> SPACE se </a:t>
            </a:r>
            <a:r>
              <a:rPr lang="en-US" sz="2800" dirty="0" err="1"/>
              <a:t>basa</a:t>
            </a:r>
            <a:r>
              <a:rPr lang="en-US" sz="2800" dirty="0"/>
              <a:t> </a:t>
            </a:r>
            <a:r>
              <a:rPr lang="en-US" sz="2800" dirty="0" err="1"/>
              <a:t>en</a:t>
            </a:r>
            <a:r>
              <a:rPr lang="en-US" sz="2800" dirty="0"/>
              <a:t> </a:t>
            </a:r>
            <a:r>
              <a:rPr lang="en-US" sz="2800" dirty="0" err="1"/>
              <a:t>trabajos</a:t>
            </a:r>
            <a:r>
              <a:rPr lang="en-US" sz="2800" dirty="0"/>
              <a:t> </a:t>
            </a:r>
            <a:r>
              <a:rPr lang="en-US" sz="2800" dirty="0" err="1"/>
              <a:t>previos</a:t>
            </a:r>
            <a:r>
              <a:rPr lang="en-US" sz="2800" dirty="0"/>
              <a:t> </a:t>
            </a:r>
            <a:r>
              <a:rPr lang="en-US" sz="2200" dirty="0">
                <a:solidFill>
                  <a:schemeClr val="accent1">
                    <a:lumMod val="75000"/>
                  </a:schemeClr>
                </a:solidFill>
              </a:rPr>
              <a:t>The SPACE rubric builds on previous work</a:t>
            </a:r>
          </a:p>
        </p:txBody>
      </p:sp>
    </p:spTree>
    <p:extLst>
      <p:ext uri="{BB962C8B-B14F-4D97-AF65-F5344CB8AC3E}">
        <p14:creationId xmlns:p14="http://schemas.microsoft.com/office/powerpoint/2010/main" val="37887083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F7D23D65-1479-9E40-9B8A-A53266D6EF7C}"/>
              </a:ext>
            </a:extLst>
          </p:cNvPr>
          <p:cNvSpPr/>
          <p:nvPr/>
        </p:nvSpPr>
        <p:spPr>
          <a:xfrm>
            <a:off x="546416" y="586670"/>
            <a:ext cx="837901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La </a:t>
            </a:r>
            <a:r>
              <a:rPr lang="en-US" sz="2800" dirty="0" err="1"/>
              <a:t>rúbrica</a:t>
            </a:r>
            <a:r>
              <a:rPr lang="en-US" sz="2800" dirty="0"/>
              <a:t> </a:t>
            </a:r>
            <a:r>
              <a:rPr lang="en-US" sz="2800" dirty="0" err="1"/>
              <a:t>fue</a:t>
            </a:r>
            <a:r>
              <a:rPr lang="en-US" sz="2800" dirty="0"/>
              <a:t> </a:t>
            </a:r>
            <a:r>
              <a:rPr lang="en-US" sz="2800" dirty="0" err="1"/>
              <a:t>una</a:t>
            </a:r>
            <a:r>
              <a:rPr lang="en-US" sz="2800" dirty="0"/>
              <a:t> </a:t>
            </a:r>
            <a:r>
              <a:rPr lang="en-US" sz="2800" dirty="0" err="1"/>
              <a:t>colaboración</a:t>
            </a:r>
            <a:r>
              <a:rPr lang="en-US" sz="2800" dirty="0"/>
              <a:t> entre DORA y </a:t>
            </a:r>
            <a:r>
              <a:rPr lang="en-US" sz="2800" dirty="0" err="1"/>
              <a:t>el</a:t>
            </a:r>
            <a:r>
              <a:rPr lang="en-US" sz="2800" dirty="0"/>
              <a:t> Institute of Design /IIT y </a:t>
            </a:r>
            <a:r>
              <a:rPr lang="en-US" sz="2800" dirty="0" err="1"/>
              <a:t>contó</a:t>
            </a:r>
            <a:r>
              <a:rPr lang="en-US" sz="2800" dirty="0"/>
              <a:t> con </a:t>
            </a:r>
            <a:r>
              <a:rPr lang="en-US" sz="2800" dirty="0" err="1"/>
              <a:t>participación</a:t>
            </a:r>
            <a:r>
              <a:rPr lang="en-US" sz="2800" dirty="0"/>
              <a:t> de </a:t>
            </a:r>
            <a:r>
              <a:rPr lang="en-US" sz="2800" dirty="0" err="1"/>
              <a:t>cerca</a:t>
            </a:r>
            <a:r>
              <a:rPr lang="en-US" sz="2800" dirty="0"/>
              <a:t> de </a:t>
            </a:r>
            <a:r>
              <a:rPr lang="en-US" sz="2800" b="1" dirty="0"/>
              <a:t>75 personas </a:t>
            </a:r>
            <a:r>
              <a:rPr lang="en-US" sz="2800" dirty="0" err="1"/>
              <a:t>en</a:t>
            </a:r>
            <a:r>
              <a:rPr lang="en-US" sz="2800" dirty="0"/>
              <a:t> </a:t>
            </a:r>
            <a:r>
              <a:rPr lang="en-US" sz="2800" b="1" dirty="0"/>
              <a:t>26 </a:t>
            </a:r>
            <a:r>
              <a:rPr lang="en-US" sz="2800" b="1" dirty="0" err="1"/>
              <a:t>países</a:t>
            </a:r>
            <a:r>
              <a:rPr lang="en-US" sz="2800" b="1" dirty="0"/>
              <a:t> </a:t>
            </a:r>
            <a:r>
              <a:rPr lang="en-US" sz="2800" dirty="0"/>
              <a:t>y </a:t>
            </a:r>
            <a:r>
              <a:rPr lang="en-US" sz="2800" b="1" dirty="0"/>
              <a:t>6 </a:t>
            </a:r>
            <a:r>
              <a:rPr lang="en-US" sz="2800" b="1" dirty="0" err="1"/>
              <a:t>continentes</a:t>
            </a:r>
            <a:endParaRPr lang="en-US" sz="2800" b="1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xmlns="" id="{0EF05054-C011-BA42-BA71-D181852667F5}"/>
              </a:ext>
            </a:extLst>
          </p:cNvPr>
          <p:cNvCxnSpPr>
            <a:cxnSpLocks/>
          </p:cNvCxnSpPr>
          <p:nvPr/>
        </p:nvCxnSpPr>
        <p:spPr>
          <a:xfrm>
            <a:off x="643781" y="4090679"/>
            <a:ext cx="11297207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A5DC4D43-2896-9042-9069-D93067B65244}"/>
              </a:ext>
            </a:extLst>
          </p:cNvPr>
          <p:cNvSpPr txBox="1"/>
          <p:nvPr/>
        </p:nvSpPr>
        <p:spPr>
          <a:xfrm>
            <a:off x="546415" y="2592245"/>
            <a:ext cx="11507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Ago. 2020</a:t>
            </a:r>
          </a:p>
          <a:p>
            <a:r>
              <a:rPr lang="en-US" b="1" dirty="0" err="1"/>
              <a:t>Encuesta</a:t>
            </a:r>
            <a:r>
              <a:rPr lang="en-US" b="1" dirty="0"/>
              <a:t> informal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7FF2ACB-83F7-B84A-9867-57E529D03C82}"/>
              </a:ext>
            </a:extLst>
          </p:cNvPr>
          <p:cNvSpPr txBox="1"/>
          <p:nvPr/>
        </p:nvSpPr>
        <p:spPr>
          <a:xfrm>
            <a:off x="1191611" y="4693872"/>
            <a:ext cx="13437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Sept. 2020</a:t>
            </a:r>
          </a:p>
          <a:p>
            <a:r>
              <a:rPr lang="en-US" b="1" dirty="0" err="1"/>
              <a:t>Sesiones</a:t>
            </a:r>
            <a:r>
              <a:rPr lang="en-US" b="1" dirty="0"/>
              <a:t> de </a:t>
            </a:r>
            <a:r>
              <a:rPr lang="en-US" b="1" dirty="0" err="1"/>
              <a:t>trabajo</a:t>
            </a:r>
            <a:endParaRPr lang="en-US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93797525-643C-C641-B095-8BEA9E604BC0}"/>
              </a:ext>
            </a:extLst>
          </p:cNvPr>
          <p:cNvSpPr txBox="1"/>
          <p:nvPr/>
        </p:nvSpPr>
        <p:spPr>
          <a:xfrm>
            <a:off x="1885117" y="2592245"/>
            <a:ext cx="16715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Oct.–Nov. 2020 </a:t>
            </a:r>
          </a:p>
          <a:p>
            <a:r>
              <a:rPr lang="en-US" b="1" dirty="0"/>
              <a:t>Desarrollo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F2667A90-DD16-3B46-A821-97764C60E47F}"/>
              </a:ext>
            </a:extLst>
          </p:cNvPr>
          <p:cNvSpPr txBox="1"/>
          <p:nvPr/>
        </p:nvSpPr>
        <p:spPr>
          <a:xfrm>
            <a:off x="3332128" y="4693871"/>
            <a:ext cx="22608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Nov. 2020–Feb. 2021</a:t>
            </a:r>
          </a:p>
          <a:p>
            <a:r>
              <a:rPr lang="en-US" b="1" dirty="0" err="1"/>
              <a:t>Retroalimentación</a:t>
            </a:r>
            <a:r>
              <a:rPr lang="en-US" b="1" dirty="0"/>
              <a:t> y Desarrollo </a:t>
            </a:r>
            <a:r>
              <a:rPr lang="en-US" b="1" dirty="0" err="1"/>
              <a:t>iterativo</a:t>
            </a:r>
            <a:endParaRPr lang="en-US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F444EB02-DBE0-014E-B193-CAE421224EFD}"/>
              </a:ext>
            </a:extLst>
          </p:cNvPr>
          <p:cNvSpPr txBox="1"/>
          <p:nvPr/>
        </p:nvSpPr>
        <p:spPr>
          <a:xfrm>
            <a:off x="6007573" y="2592245"/>
            <a:ext cx="21789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Feb.–May 2021 </a:t>
            </a:r>
          </a:p>
          <a:p>
            <a:r>
              <a:rPr lang="en-US" b="1" dirty="0" err="1"/>
              <a:t>Piloto</a:t>
            </a:r>
            <a:r>
              <a:rPr lang="en-US" b="1" dirty="0"/>
              <a:t> y </a:t>
            </a:r>
            <a:r>
              <a:rPr lang="en-US" b="1" dirty="0" err="1"/>
              <a:t>finalización</a:t>
            </a:r>
            <a:r>
              <a:rPr lang="en-US" b="1" dirty="0"/>
              <a:t> de </a:t>
            </a:r>
            <a:r>
              <a:rPr lang="en-US" b="1" dirty="0" err="1"/>
              <a:t>rúbrica</a:t>
            </a:r>
            <a:endParaRPr lang="en-US" b="1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BFDEA924-4FBC-2941-BB48-4E5E23FE2629}"/>
              </a:ext>
            </a:extLst>
          </p:cNvPr>
          <p:cNvCxnSpPr>
            <a:cxnSpLocks/>
          </p:cNvCxnSpPr>
          <p:nvPr/>
        </p:nvCxnSpPr>
        <p:spPr>
          <a:xfrm flipH="1">
            <a:off x="643781" y="4090679"/>
            <a:ext cx="577499" cy="0"/>
          </a:xfrm>
          <a:prstGeom prst="line">
            <a:avLst/>
          </a:prstGeom>
          <a:ln w="1016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D94247EA-31D8-5E44-8C5C-39B117EEB159}"/>
              </a:ext>
            </a:extLst>
          </p:cNvPr>
          <p:cNvSpPr txBox="1"/>
          <p:nvPr/>
        </p:nvSpPr>
        <p:spPr>
          <a:xfrm>
            <a:off x="7498675" y="4742094"/>
            <a:ext cx="12749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Junio 2021</a:t>
            </a:r>
          </a:p>
          <a:p>
            <a:r>
              <a:rPr lang="en-US" b="1" dirty="0" err="1"/>
              <a:t>Publicación</a:t>
            </a:r>
            <a:endParaRPr lang="en-US" b="1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792EB24F-A4B0-1143-B79A-073689A7BE1C}"/>
              </a:ext>
            </a:extLst>
          </p:cNvPr>
          <p:cNvCxnSpPr>
            <a:cxnSpLocks/>
          </p:cNvCxnSpPr>
          <p:nvPr/>
        </p:nvCxnSpPr>
        <p:spPr>
          <a:xfrm flipH="1">
            <a:off x="1931529" y="4090679"/>
            <a:ext cx="1415764" cy="0"/>
          </a:xfrm>
          <a:prstGeom prst="line">
            <a:avLst/>
          </a:prstGeom>
          <a:ln w="1016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xmlns="" id="{15D5A7C9-8E61-C94B-A067-13142B96D6BB}"/>
              </a:ext>
            </a:extLst>
          </p:cNvPr>
          <p:cNvCxnSpPr>
            <a:cxnSpLocks/>
          </p:cNvCxnSpPr>
          <p:nvPr/>
        </p:nvCxnSpPr>
        <p:spPr>
          <a:xfrm flipH="1">
            <a:off x="3413668" y="4090679"/>
            <a:ext cx="2646845" cy="0"/>
          </a:xfrm>
          <a:prstGeom prst="line">
            <a:avLst/>
          </a:prstGeom>
          <a:ln w="1016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xmlns="" id="{AFE9B865-60F0-2E47-A43A-8D2EEB21999F}"/>
              </a:ext>
            </a:extLst>
          </p:cNvPr>
          <p:cNvCxnSpPr>
            <a:cxnSpLocks/>
          </p:cNvCxnSpPr>
          <p:nvPr/>
        </p:nvCxnSpPr>
        <p:spPr>
          <a:xfrm flipH="1">
            <a:off x="1287655" y="4090679"/>
            <a:ext cx="577499" cy="0"/>
          </a:xfrm>
          <a:prstGeom prst="line">
            <a:avLst/>
          </a:prstGeom>
          <a:ln w="1016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xmlns="" id="{0840F0A7-09E4-294C-B9B1-C9535CA2BAA6}"/>
              </a:ext>
            </a:extLst>
          </p:cNvPr>
          <p:cNvCxnSpPr>
            <a:cxnSpLocks/>
          </p:cNvCxnSpPr>
          <p:nvPr/>
        </p:nvCxnSpPr>
        <p:spPr>
          <a:xfrm flipH="1">
            <a:off x="6126888" y="4090679"/>
            <a:ext cx="1415764" cy="0"/>
          </a:xfrm>
          <a:prstGeom prst="line">
            <a:avLst/>
          </a:prstGeom>
          <a:ln w="1016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xmlns="" id="{4A85BEF8-39AA-1741-8017-AE7B1DAFD3B6}"/>
              </a:ext>
            </a:extLst>
          </p:cNvPr>
          <p:cNvCxnSpPr>
            <a:cxnSpLocks/>
          </p:cNvCxnSpPr>
          <p:nvPr/>
        </p:nvCxnSpPr>
        <p:spPr>
          <a:xfrm flipH="1">
            <a:off x="7609027" y="4090679"/>
            <a:ext cx="577499" cy="0"/>
          </a:xfrm>
          <a:prstGeom prst="line">
            <a:avLst/>
          </a:prstGeom>
          <a:ln w="1016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xmlns="" id="{BC1FC67A-9C70-874B-A320-9D66B062D7DB}"/>
              </a:ext>
            </a:extLst>
          </p:cNvPr>
          <p:cNvCxnSpPr/>
          <p:nvPr/>
        </p:nvCxnSpPr>
        <p:spPr>
          <a:xfrm flipV="1">
            <a:off x="812681" y="3492516"/>
            <a:ext cx="0" cy="598163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xmlns="" id="{BD721FF0-BA01-C14B-A499-2CFB7B5B4829}"/>
              </a:ext>
            </a:extLst>
          </p:cNvPr>
          <p:cNvCxnSpPr/>
          <p:nvPr/>
        </p:nvCxnSpPr>
        <p:spPr>
          <a:xfrm flipV="1">
            <a:off x="1402990" y="4105974"/>
            <a:ext cx="0" cy="598163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xmlns="" id="{C0A2FD20-9A6C-1B47-99A7-959E8B7B2FDC}"/>
              </a:ext>
            </a:extLst>
          </p:cNvPr>
          <p:cNvCxnSpPr>
            <a:cxnSpLocks/>
          </p:cNvCxnSpPr>
          <p:nvPr/>
        </p:nvCxnSpPr>
        <p:spPr>
          <a:xfrm flipV="1">
            <a:off x="2085896" y="3246294"/>
            <a:ext cx="0" cy="832811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xmlns="" id="{0305B47E-FC05-5E41-9146-855D7C280F6B}"/>
              </a:ext>
            </a:extLst>
          </p:cNvPr>
          <p:cNvCxnSpPr/>
          <p:nvPr/>
        </p:nvCxnSpPr>
        <p:spPr>
          <a:xfrm flipV="1">
            <a:off x="3555881" y="4105974"/>
            <a:ext cx="0" cy="598163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xmlns="" id="{F01B0E21-FCF2-044E-AF6D-0B61F1ADA36B}"/>
              </a:ext>
            </a:extLst>
          </p:cNvPr>
          <p:cNvCxnSpPr>
            <a:cxnSpLocks/>
          </p:cNvCxnSpPr>
          <p:nvPr/>
        </p:nvCxnSpPr>
        <p:spPr>
          <a:xfrm flipV="1">
            <a:off x="6264357" y="3492516"/>
            <a:ext cx="0" cy="575016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xmlns="" id="{C236B169-A923-9442-BD03-ED932B2C8C7D}"/>
              </a:ext>
            </a:extLst>
          </p:cNvPr>
          <p:cNvCxnSpPr/>
          <p:nvPr/>
        </p:nvCxnSpPr>
        <p:spPr>
          <a:xfrm flipV="1">
            <a:off x="7745916" y="4129124"/>
            <a:ext cx="0" cy="598163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xmlns="" id="{5FFEA8D4-F351-1C41-9D41-29CF53E64CAF}"/>
              </a:ext>
            </a:extLst>
          </p:cNvPr>
          <p:cNvCxnSpPr>
            <a:cxnSpLocks/>
          </p:cNvCxnSpPr>
          <p:nvPr/>
        </p:nvCxnSpPr>
        <p:spPr>
          <a:xfrm flipH="1">
            <a:off x="8243730" y="4090679"/>
            <a:ext cx="3697258" cy="0"/>
          </a:xfrm>
          <a:prstGeom prst="line">
            <a:avLst/>
          </a:prstGeom>
          <a:ln w="101600">
            <a:solidFill>
              <a:srgbClr val="7030A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002CD2E1-A947-594D-B7A7-0E43377C5A03}"/>
              </a:ext>
            </a:extLst>
          </p:cNvPr>
          <p:cNvSpPr txBox="1"/>
          <p:nvPr/>
        </p:nvSpPr>
        <p:spPr>
          <a:xfrm>
            <a:off x="8180616" y="2592245"/>
            <a:ext cx="26983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Julio 2021–</a:t>
            </a:r>
          </a:p>
          <a:p>
            <a:r>
              <a:rPr lang="en-US" b="1" dirty="0" err="1"/>
              <a:t>Socialización</a:t>
            </a:r>
            <a:r>
              <a:rPr lang="en-US" b="1" dirty="0"/>
              <a:t>, </a:t>
            </a:r>
            <a:r>
              <a:rPr lang="en-US" b="1" dirty="0" err="1"/>
              <a:t>traducción</a:t>
            </a:r>
            <a:r>
              <a:rPr lang="en-US" b="1" dirty="0"/>
              <a:t> y </a:t>
            </a:r>
            <a:r>
              <a:rPr lang="en-US" b="1" dirty="0" err="1"/>
              <a:t>talleres</a:t>
            </a:r>
            <a:r>
              <a:rPr lang="en-US" b="1" dirty="0"/>
              <a:t> 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xmlns="" id="{35C2C928-9B78-044C-81D6-F252FFEFA2ED}"/>
              </a:ext>
            </a:extLst>
          </p:cNvPr>
          <p:cNvCxnSpPr>
            <a:cxnSpLocks/>
          </p:cNvCxnSpPr>
          <p:nvPr/>
        </p:nvCxnSpPr>
        <p:spPr>
          <a:xfrm flipV="1">
            <a:off x="8437402" y="3492516"/>
            <a:ext cx="0" cy="575016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12C51543-E042-B245-A02D-EBB06015621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352"/>
          <a:stretch/>
        </p:blipFill>
        <p:spPr>
          <a:xfrm>
            <a:off x="9872586" y="5885659"/>
            <a:ext cx="2000249" cy="682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91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874D8503-6456-564A-A57C-C59729F4F652}"/>
              </a:ext>
            </a:extLst>
          </p:cNvPr>
          <p:cNvSpPr txBox="1"/>
          <p:nvPr/>
        </p:nvSpPr>
        <p:spPr>
          <a:xfrm>
            <a:off x="536737" y="1775816"/>
            <a:ext cx="5267194" cy="4773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7338" indent="-287338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600" b="1" dirty="0" err="1"/>
              <a:t>Foco</a:t>
            </a:r>
            <a:r>
              <a:rPr lang="en-US" sz="2600" b="1" dirty="0"/>
              <a:t> </a:t>
            </a:r>
            <a:r>
              <a:rPr lang="en-US" sz="2600" b="1" dirty="0" err="1"/>
              <a:t>en</a:t>
            </a:r>
            <a:r>
              <a:rPr lang="en-US" sz="2600" b="1" dirty="0"/>
              <a:t> </a:t>
            </a:r>
            <a:r>
              <a:rPr lang="en-US" sz="2600" b="1" dirty="0" err="1"/>
              <a:t>condiciones</a:t>
            </a:r>
            <a:r>
              <a:rPr lang="en-US" sz="2600" b="1" dirty="0"/>
              <a:t> e </a:t>
            </a:r>
            <a:r>
              <a:rPr lang="en-US" sz="2600" b="1" dirty="0" err="1"/>
              <a:t>infraestructura</a:t>
            </a:r>
            <a:r>
              <a:rPr lang="en-US" sz="2600" b="1" dirty="0"/>
              <a:t> institucionales</a:t>
            </a:r>
            <a:r>
              <a:rPr lang="en-US" sz="2600" dirty="0"/>
              <a:t>: </a:t>
            </a:r>
            <a:r>
              <a:rPr lang="en-US" sz="2600" dirty="0" err="1"/>
              <a:t>mirar</a:t>
            </a:r>
            <a:r>
              <a:rPr lang="en-US" sz="2600" dirty="0"/>
              <a:t> </a:t>
            </a:r>
            <a:r>
              <a:rPr lang="en-US" sz="2600" dirty="0" err="1"/>
              <a:t>más</a:t>
            </a:r>
            <a:r>
              <a:rPr lang="en-US" sz="2600" dirty="0"/>
              <a:t> </a:t>
            </a:r>
            <a:r>
              <a:rPr lang="en-US" sz="2600" dirty="0" err="1"/>
              <a:t>allá</a:t>
            </a:r>
            <a:r>
              <a:rPr lang="en-US" sz="2600" dirty="0"/>
              <a:t> de las </a:t>
            </a:r>
            <a:r>
              <a:rPr lang="en-US" sz="2600" dirty="0" err="1"/>
              <a:t>intervenciones</a:t>
            </a:r>
            <a:r>
              <a:rPr lang="en-US" sz="2600" dirty="0"/>
              <a:t> </a:t>
            </a:r>
            <a:r>
              <a:rPr lang="en-US" sz="2600" dirty="0" err="1"/>
              <a:t>individuales</a:t>
            </a:r>
            <a:r>
              <a:rPr lang="en-US" sz="2600" dirty="0"/>
              <a:t>.</a:t>
            </a:r>
            <a:br>
              <a:rPr lang="en-US" sz="2600" dirty="0"/>
            </a:br>
            <a:r>
              <a:rPr lang="en-US" sz="2600" dirty="0"/>
              <a:t> </a:t>
            </a:r>
          </a:p>
          <a:p>
            <a:pPr marL="287338" indent="-287338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600" dirty="0"/>
              <a:t>Una </a:t>
            </a:r>
            <a:r>
              <a:rPr lang="en-US" sz="2600" b="1" dirty="0" err="1"/>
              <a:t>solución</a:t>
            </a:r>
            <a:r>
              <a:rPr lang="en-US" sz="2600" b="1" dirty="0"/>
              <a:t> </a:t>
            </a:r>
            <a:r>
              <a:rPr lang="en-US" sz="2600" b="1" dirty="0" err="1"/>
              <a:t>única</a:t>
            </a:r>
            <a:r>
              <a:rPr lang="en-US" sz="2600" b="1" dirty="0"/>
              <a:t> </a:t>
            </a:r>
            <a:r>
              <a:rPr lang="en-US" sz="2600" dirty="0"/>
              <a:t>(one-size-fits-all) </a:t>
            </a:r>
            <a:r>
              <a:rPr lang="en-US" sz="2600" b="1" dirty="0"/>
              <a:t>no </a:t>
            </a:r>
            <a:r>
              <a:rPr lang="en-US" sz="2600" b="1" dirty="0" err="1"/>
              <a:t>sirve</a:t>
            </a:r>
            <a:r>
              <a:rPr lang="en-US" sz="2600" b="1" dirty="0"/>
              <a:t> para </a:t>
            </a:r>
            <a:r>
              <a:rPr lang="en-US" sz="2600" b="1" dirty="0" err="1"/>
              <a:t>todos</a:t>
            </a:r>
            <a:r>
              <a:rPr lang="en-US" sz="2600" dirty="0"/>
              <a:t>: </a:t>
            </a:r>
            <a:r>
              <a:rPr lang="en-US" sz="2600" dirty="0" err="1"/>
              <a:t>instituciones</a:t>
            </a:r>
            <a:r>
              <a:rPr lang="en-US" sz="2600" dirty="0"/>
              <a:t> </a:t>
            </a:r>
            <a:r>
              <a:rPr lang="en-US" sz="2600" dirty="0" err="1"/>
              <a:t>están</a:t>
            </a:r>
            <a:r>
              <a:rPr lang="en-US" sz="2600" dirty="0"/>
              <a:t> </a:t>
            </a:r>
            <a:r>
              <a:rPr lang="en-US" sz="2600" dirty="0" err="1"/>
              <a:t>en</a:t>
            </a:r>
            <a:r>
              <a:rPr lang="en-US" sz="2600" dirty="0"/>
              <a:t> </a:t>
            </a:r>
            <a:r>
              <a:rPr lang="en-US" sz="2600" dirty="0" err="1"/>
              <a:t>distintas</a:t>
            </a:r>
            <a:r>
              <a:rPr lang="en-US" sz="2600" dirty="0"/>
              <a:t> </a:t>
            </a:r>
            <a:r>
              <a:rPr lang="en-US" sz="2600" dirty="0" err="1"/>
              <a:t>etapas</a:t>
            </a:r>
            <a:r>
              <a:rPr lang="en-US" sz="2600" dirty="0"/>
              <a:t> de </a:t>
            </a:r>
            <a:r>
              <a:rPr lang="en-US" sz="2600" dirty="0" err="1"/>
              <a:t>reforma</a:t>
            </a:r>
            <a:r>
              <a:rPr lang="en-US" sz="2600" dirty="0"/>
              <a:t>.</a:t>
            </a:r>
            <a:br>
              <a:rPr lang="en-US" sz="2600" dirty="0"/>
            </a:br>
            <a:endParaRPr lang="en-US" sz="2600" dirty="0"/>
          </a:p>
          <a:p>
            <a:pPr marL="287338" indent="-287338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600" b="1" dirty="0" err="1"/>
              <a:t>Importancia</a:t>
            </a:r>
            <a:r>
              <a:rPr lang="en-US" sz="2600" b="1" dirty="0"/>
              <a:t> de </a:t>
            </a:r>
            <a:r>
              <a:rPr lang="en-US" sz="2600" b="1" dirty="0" err="1"/>
              <a:t>medir</a:t>
            </a:r>
            <a:r>
              <a:rPr lang="en-US" sz="2600" b="1" dirty="0"/>
              <a:t>/</a:t>
            </a:r>
            <a:r>
              <a:rPr lang="en-US" sz="2600" b="1" dirty="0" err="1"/>
              <a:t>calibrar</a:t>
            </a:r>
            <a:r>
              <a:rPr lang="en-US" sz="2600" b="1" dirty="0"/>
              <a:t> y </a:t>
            </a:r>
            <a:r>
              <a:rPr lang="en-US" sz="2600" b="1" dirty="0" err="1"/>
              <a:t>apoyar</a:t>
            </a:r>
            <a:r>
              <a:rPr lang="en-US" sz="2600" dirty="0"/>
              <a:t>: </a:t>
            </a:r>
            <a:r>
              <a:rPr lang="en-US" sz="2600" dirty="0" err="1"/>
              <a:t>oportunidad</a:t>
            </a:r>
            <a:r>
              <a:rPr lang="en-US" sz="2600" dirty="0"/>
              <a:t> de </a:t>
            </a:r>
            <a:r>
              <a:rPr lang="en-US" sz="2600" dirty="0" err="1"/>
              <a:t>aprender</a:t>
            </a:r>
            <a:r>
              <a:rPr lang="en-US" sz="2600" dirty="0"/>
              <a:t> de lo que no </a:t>
            </a:r>
            <a:r>
              <a:rPr lang="en-US" sz="2600" dirty="0" err="1"/>
              <a:t>funciona</a:t>
            </a:r>
            <a:endParaRPr lang="en-US" sz="2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09FBEC2D-9844-2640-94AC-76602936BC5A}"/>
              </a:ext>
            </a:extLst>
          </p:cNvPr>
          <p:cNvSpPr/>
          <p:nvPr/>
        </p:nvSpPr>
        <p:spPr>
          <a:xfrm>
            <a:off x="6378394" y="2021738"/>
            <a:ext cx="5230509" cy="452769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A6C336EC-3572-064E-9F87-D140835B86A2}"/>
              </a:ext>
            </a:extLst>
          </p:cNvPr>
          <p:cNvSpPr txBox="1"/>
          <p:nvPr/>
        </p:nvSpPr>
        <p:spPr>
          <a:xfrm>
            <a:off x="6716209" y="1953167"/>
            <a:ext cx="4607319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b="1" dirty="0" smtClean="0">
                <a:solidFill>
                  <a:schemeClr val="bg1"/>
                </a:solidFill>
              </a:rPr>
              <a:t>1. </a:t>
            </a:r>
            <a:r>
              <a:rPr lang="en-US" sz="2400" b="1" dirty="0" err="1" smtClean="0">
                <a:solidFill>
                  <a:schemeClr val="bg1"/>
                </a:solidFill>
              </a:rPr>
              <a:t>Establecer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>
                <a:solidFill>
                  <a:schemeClr val="bg1"/>
                </a:solidFill>
              </a:rPr>
              <a:t>una</a:t>
            </a:r>
            <a:r>
              <a:rPr lang="en-US" sz="2400" b="1" dirty="0">
                <a:solidFill>
                  <a:schemeClr val="bg1"/>
                </a:solidFill>
              </a:rPr>
              <a:t> </a:t>
            </a:r>
            <a:r>
              <a:rPr lang="en-US" sz="2400" b="1" dirty="0" err="1">
                <a:solidFill>
                  <a:schemeClr val="bg1"/>
                </a:solidFill>
              </a:rPr>
              <a:t>línea</a:t>
            </a:r>
            <a:r>
              <a:rPr lang="en-US" sz="2400" b="1" dirty="0">
                <a:solidFill>
                  <a:schemeClr val="bg1"/>
                </a:solidFill>
              </a:rPr>
              <a:t> de base</a:t>
            </a:r>
          </a:p>
          <a:p>
            <a:pPr marL="287338">
              <a:spcAft>
                <a:spcPts val="1200"/>
              </a:spcAft>
            </a:pPr>
            <a:r>
              <a:rPr lang="en-US" sz="2200" dirty="0" err="1" smtClean="0">
                <a:solidFill>
                  <a:schemeClr val="bg2"/>
                </a:solidFill>
              </a:rPr>
              <a:t>Medir</a:t>
            </a:r>
            <a:r>
              <a:rPr lang="en-US" sz="2200" dirty="0">
                <a:solidFill>
                  <a:schemeClr val="bg2"/>
                </a:solidFill>
              </a:rPr>
              <a:t>/</a:t>
            </a:r>
            <a:r>
              <a:rPr lang="en-US" sz="2200" dirty="0" err="1">
                <a:solidFill>
                  <a:schemeClr val="bg2"/>
                </a:solidFill>
              </a:rPr>
              <a:t>calibrar</a:t>
            </a:r>
            <a:r>
              <a:rPr lang="en-US" sz="2200" dirty="0">
                <a:solidFill>
                  <a:schemeClr val="bg2"/>
                </a:solidFill>
              </a:rPr>
              <a:t> el </a:t>
            </a:r>
            <a:r>
              <a:rPr lang="en-US" sz="2200" i="1" dirty="0" err="1">
                <a:solidFill>
                  <a:schemeClr val="bg2"/>
                </a:solidFill>
              </a:rPr>
              <a:t>estado</a:t>
            </a:r>
            <a:r>
              <a:rPr lang="en-US" sz="2200" i="1" dirty="0">
                <a:solidFill>
                  <a:schemeClr val="bg2"/>
                </a:solidFill>
              </a:rPr>
              <a:t> actual de las </a:t>
            </a:r>
            <a:r>
              <a:rPr lang="en-US" sz="2200" i="1" dirty="0" err="1">
                <a:solidFill>
                  <a:schemeClr val="bg2"/>
                </a:solidFill>
              </a:rPr>
              <a:t>condiciones</a:t>
            </a:r>
            <a:r>
              <a:rPr lang="en-US" sz="2200" i="1" dirty="0">
                <a:solidFill>
                  <a:schemeClr val="bg2"/>
                </a:solidFill>
              </a:rPr>
              <a:t> </a:t>
            </a:r>
            <a:r>
              <a:rPr lang="en-US" sz="2200" i="1" dirty="0" err="1">
                <a:solidFill>
                  <a:schemeClr val="bg2"/>
                </a:solidFill>
              </a:rPr>
              <a:t>infraestructurales</a:t>
            </a:r>
            <a:r>
              <a:rPr lang="en-US" sz="2200" i="1" dirty="0">
                <a:solidFill>
                  <a:schemeClr val="bg2"/>
                </a:solidFill>
              </a:rPr>
              <a:t> </a:t>
            </a:r>
            <a:r>
              <a:rPr lang="en-US" sz="2200" dirty="0">
                <a:solidFill>
                  <a:schemeClr val="bg2"/>
                </a:solidFill>
              </a:rPr>
              <a:t>para </a:t>
            </a:r>
            <a:r>
              <a:rPr lang="en-US" sz="2200" dirty="0" err="1">
                <a:solidFill>
                  <a:schemeClr val="bg2"/>
                </a:solidFill>
              </a:rPr>
              <a:t>apoyar</a:t>
            </a:r>
            <a:r>
              <a:rPr lang="en-US" sz="2200" dirty="0">
                <a:solidFill>
                  <a:schemeClr val="bg2"/>
                </a:solidFill>
              </a:rPr>
              <a:t> </a:t>
            </a:r>
            <a:r>
              <a:rPr lang="en-US" sz="2200" dirty="0" err="1">
                <a:solidFill>
                  <a:schemeClr val="bg2"/>
                </a:solidFill>
              </a:rPr>
              <a:t>iniciativas</a:t>
            </a:r>
            <a:r>
              <a:rPr lang="en-US" sz="2200" dirty="0">
                <a:solidFill>
                  <a:schemeClr val="bg2"/>
                </a:solidFill>
              </a:rPr>
              <a:t> de </a:t>
            </a:r>
            <a:r>
              <a:rPr lang="en-US" sz="2200" dirty="0" err="1">
                <a:solidFill>
                  <a:schemeClr val="bg2"/>
                </a:solidFill>
              </a:rPr>
              <a:t>reformas</a:t>
            </a:r>
            <a:r>
              <a:rPr lang="en-US" sz="2200" dirty="0">
                <a:solidFill>
                  <a:schemeClr val="bg2"/>
                </a:solidFill>
              </a:rPr>
              <a:t> e </a:t>
            </a:r>
            <a:r>
              <a:rPr lang="en-US" sz="2200" dirty="0" err="1">
                <a:solidFill>
                  <a:schemeClr val="bg2"/>
                </a:solidFill>
              </a:rPr>
              <a:t>intervenciones</a:t>
            </a:r>
            <a:r>
              <a:rPr lang="en-US" sz="2000" dirty="0">
                <a:solidFill>
                  <a:schemeClr val="bg2"/>
                </a:solidFill>
              </a:rPr>
              <a:t/>
            </a:r>
            <a:br>
              <a:rPr lang="en-US" sz="2000" dirty="0">
                <a:solidFill>
                  <a:schemeClr val="bg2"/>
                </a:solidFill>
              </a:rPr>
            </a:br>
            <a:endParaRPr lang="en-US" sz="2000" dirty="0">
              <a:solidFill>
                <a:schemeClr val="bg2"/>
              </a:solidFill>
            </a:endParaRPr>
          </a:p>
          <a:p>
            <a:pPr>
              <a:spcAft>
                <a:spcPts val="600"/>
              </a:spcAft>
            </a:pPr>
            <a:r>
              <a:rPr lang="en-US" sz="2400" b="1" dirty="0">
                <a:solidFill>
                  <a:schemeClr val="bg1"/>
                </a:solidFill>
              </a:rPr>
              <a:t>2. </a:t>
            </a:r>
            <a:r>
              <a:rPr lang="en-US" sz="2400" b="1" dirty="0" err="1" smtClean="0">
                <a:solidFill>
                  <a:schemeClr val="bg1"/>
                </a:solidFill>
              </a:rPr>
              <a:t>Análisis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retroactivo</a:t>
            </a:r>
            <a:endParaRPr lang="en-US" sz="2400" b="1" dirty="0">
              <a:solidFill>
                <a:schemeClr val="bg1"/>
              </a:solidFill>
            </a:endParaRPr>
          </a:p>
          <a:p>
            <a:pPr marL="287338">
              <a:spcAft>
                <a:spcPts val="1200"/>
              </a:spcAft>
            </a:pPr>
            <a:r>
              <a:rPr lang="en-US" sz="2200" dirty="0" err="1" smtClean="0">
                <a:solidFill>
                  <a:srgbClr val="E7E6E6"/>
                </a:solidFill>
              </a:rPr>
              <a:t>Diagnosticar</a:t>
            </a:r>
            <a:r>
              <a:rPr lang="en-US" sz="2200" dirty="0" smtClean="0">
                <a:solidFill>
                  <a:srgbClr val="E7E6E6"/>
                </a:solidFill>
              </a:rPr>
              <a:t> </a:t>
            </a:r>
            <a:r>
              <a:rPr lang="en-US" sz="2200" dirty="0" err="1">
                <a:solidFill>
                  <a:srgbClr val="E7E6E6"/>
                </a:solidFill>
              </a:rPr>
              <a:t>cómo</a:t>
            </a:r>
            <a:r>
              <a:rPr lang="en-US" sz="2200" dirty="0">
                <a:solidFill>
                  <a:srgbClr val="E7E6E6"/>
                </a:solidFill>
              </a:rPr>
              <a:t> las </a:t>
            </a:r>
            <a:r>
              <a:rPr lang="en-US" sz="2200" dirty="0" err="1">
                <a:solidFill>
                  <a:srgbClr val="E7E6E6"/>
                </a:solidFill>
              </a:rPr>
              <a:t>condiciones</a:t>
            </a:r>
            <a:r>
              <a:rPr lang="en-US" sz="2200" dirty="0">
                <a:solidFill>
                  <a:srgbClr val="E7E6E6"/>
                </a:solidFill>
              </a:rPr>
              <a:t> institucionales </a:t>
            </a:r>
            <a:r>
              <a:rPr lang="en-US" sz="2200" dirty="0" err="1">
                <a:solidFill>
                  <a:srgbClr val="E7E6E6"/>
                </a:solidFill>
              </a:rPr>
              <a:t>pueden</a:t>
            </a:r>
            <a:r>
              <a:rPr lang="en-US" sz="2200" dirty="0">
                <a:solidFill>
                  <a:srgbClr val="E7E6E6"/>
                </a:solidFill>
              </a:rPr>
              <a:t> </a:t>
            </a:r>
            <a:r>
              <a:rPr lang="en-US" sz="2200" dirty="0" err="1">
                <a:solidFill>
                  <a:srgbClr val="E7E6E6"/>
                </a:solidFill>
              </a:rPr>
              <a:t>haber</a:t>
            </a:r>
            <a:r>
              <a:rPr lang="en-US" sz="2200" dirty="0">
                <a:solidFill>
                  <a:srgbClr val="E7E6E6"/>
                </a:solidFill>
              </a:rPr>
              <a:t> </a:t>
            </a:r>
            <a:r>
              <a:rPr lang="en-US" sz="2200" dirty="0" err="1">
                <a:solidFill>
                  <a:srgbClr val="E7E6E6"/>
                </a:solidFill>
              </a:rPr>
              <a:t>impactado</a:t>
            </a:r>
            <a:r>
              <a:rPr lang="en-US" sz="2200" dirty="0">
                <a:solidFill>
                  <a:srgbClr val="E7E6E6"/>
                </a:solidFill>
              </a:rPr>
              <a:t> en los </a:t>
            </a:r>
            <a:r>
              <a:rPr lang="en-US" sz="2200" dirty="0" err="1">
                <a:solidFill>
                  <a:srgbClr val="E7E6E6"/>
                </a:solidFill>
              </a:rPr>
              <a:t>resultados</a:t>
            </a:r>
            <a:r>
              <a:rPr lang="en-US" sz="2200" dirty="0">
                <a:solidFill>
                  <a:srgbClr val="E7E6E6"/>
                </a:solidFill>
              </a:rPr>
              <a:t> de </a:t>
            </a:r>
            <a:r>
              <a:rPr lang="en-US" sz="2200" dirty="0" err="1">
                <a:solidFill>
                  <a:srgbClr val="E7E6E6"/>
                </a:solidFill>
              </a:rPr>
              <a:t>intervenciones</a:t>
            </a:r>
            <a:r>
              <a:rPr lang="en-US" sz="2200" dirty="0">
                <a:solidFill>
                  <a:srgbClr val="E7E6E6"/>
                </a:solidFill>
              </a:rPr>
              <a:t> </a:t>
            </a:r>
            <a:r>
              <a:rPr lang="en-US" sz="2200" dirty="0" err="1">
                <a:solidFill>
                  <a:srgbClr val="E7E6E6"/>
                </a:solidFill>
              </a:rPr>
              <a:t>específicas</a:t>
            </a:r>
            <a:r>
              <a:rPr lang="en-US" sz="2200" dirty="0">
                <a:solidFill>
                  <a:srgbClr val="E7E6E6"/>
                </a:solidFill>
              </a:rPr>
              <a:t> </a:t>
            </a:r>
            <a:r>
              <a:rPr lang="en-US" sz="2200" dirty="0" smtClean="0">
                <a:solidFill>
                  <a:srgbClr val="E7E6E6"/>
                </a:solidFill>
              </a:rPr>
              <a:t>en </a:t>
            </a:r>
            <a:r>
              <a:rPr lang="en-US" sz="2200" dirty="0" err="1">
                <a:solidFill>
                  <a:srgbClr val="E7E6E6"/>
                </a:solidFill>
              </a:rPr>
              <a:t>evaluación</a:t>
            </a:r>
            <a:endParaRPr lang="en-US" sz="2200" dirty="0">
              <a:solidFill>
                <a:srgbClr val="E7E6E6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7C4B75C7-6EA5-E445-B618-C11AADEC8065}"/>
              </a:ext>
            </a:extLst>
          </p:cNvPr>
          <p:cNvSpPr/>
          <p:nvPr/>
        </p:nvSpPr>
        <p:spPr>
          <a:xfrm>
            <a:off x="546414" y="328217"/>
            <a:ext cx="11062489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La </a:t>
            </a:r>
            <a:r>
              <a:rPr lang="en-US" sz="2800" b="1" dirty="0" err="1"/>
              <a:t>construcción</a:t>
            </a:r>
            <a:r>
              <a:rPr lang="en-US" sz="2800" b="1" dirty="0"/>
              <a:t> de </a:t>
            </a:r>
            <a:r>
              <a:rPr lang="en-US" sz="2800" b="1" dirty="0" err="1"/>
              <a:t>capacidad</a:t>
            </a:r>
            <a:r>
              <a:rPr lang="en-US" sz="2800" b="1" dirty="0"/>
              <a:t> </a:t>
            </a:r>
            <a:r>
              <a:rPr lang="en-US" sz="2800" b="1" dirty="0" err="1"/>
              <a:t>institucional</a:t>
            </a:r>
            <a:r>
              <a:rPr lang="en-US" sz="2800" b="1" dirty="0"/>
              <a:t> </a:t>
            </a:r>
            <a:r>
              <a:rPr lang="en-US" sz="2800" dirty="0" err="1"/>
              <a:t>puede</a:t>
            </a:r>
            <a:r>
              <a:rPr lang="en-US" sz="2800" dirty="0"/>
              <a:t> </a:t>
            </a:r>
            <a:r>
              <a:rPr lang="en-US" sz="2800" dirty="0" err="1"/>
              <a:t>ayudar</a:t>
            </a:r>
            <a:r>
              <a:rPr lang="en-US" sz="2800" dirty="0"/>
              <a:t> al </a:t>
            </a:r>
            <a:r>
              <a:rPr lang="en-US" sz="2800" dirty="0" err="1"/>
              <a:t>éxito</a:t>
            </a:r>
            <a:r>
              <a:rPr lang="en-US" sz="2800" dirty="0"/>
              <a:t> de </a:t>
            </a:r>
            <a:r>
              <a:rPr lang="en-US" sz="2800" dirty="0" err="1"/>
              <a:t>reformas</a:t>
            </a:r>
            <a:r>
              <a:rPr lang="en-US" sz="2800" dirty="0"/>
              <a:t> </a:t>
            </a:r>
            <a:r>
              <a:rPr lang="en-US" sz="2800" dirty="0" err="1"/>
              <a:t>en</a:t>
            </a:r>
            <a:r>
              <a:rPr lang="en-US" sz="2800" dirty="0"/>
              <a:t> </a:t>
            </a:r>
            <a:r>
              <a:rPr lang="en-US" sz="2800" dirty="0" err="1"/>
              <a:t>evaluación</a:t>
            </a:r>
            <a:endParaRPr lang="en-US" sz="2800" dirty="0"/>
          </a:p>
          <a:p>
            <a:r>
              <a:rPr lang="en-US" sz="2200" b="1" dirty="0">
                <a:solidFill>
                  <a:schemeClr val="accent1">
                    <a:lumMod val="75000"/>
                  </a:schemeClr>
                </a:solidFill>
              </a:rPr>
              <a:t>Building institutional capability </a:t>
            </a:r>
            <a:r>
              <a:rPr lang="en-US" sz="2200" dirty="0">
                <a:solidFill>
                  <a:schemeClr val="accent1">
                    <a:lumMod val="75000"/>
                  </a:schemeClr>
                </a:solidFill>
              </a:rPr>
              <a:t>can help assessment reform succeed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79205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ight Arrow 7">
            <a:extLst>
              <a:ext uri="{FF2B5EF4-FFF2-40B4-BE49-F238E27FC236}">
                <a16:creationId xmlns:a16="http://schemas.microsoft.com/office/drawing/2014/main" xmlns="" id="{3432EB35-553A-E84D-A28E-351F23B6F5A0}"/>
              </a:ext>
            </a:extLst>
          </p:cNvPr>
          <p:cNvSpPr/>
          <p:nvPr/>
        </p:nvSpPr>
        <p:spPr>
          <a:xfrm>
            <a:off x="1" y="1091096"/>
            <a:ext cx="7328452" cy="1205244"/>
          </a:xfrm>
          <a:prstGeom prst="rightArrow">
            <a:avLst>
              <a:gd name="adj1" fmla="val 71991"/>
              <a:gd name="adj2" fmla="val 34606"/>
            </a:avLst>
          </a:prstGeom>
          <a:solidFill>
            <a:srgbClr val="ED7D31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xmlns="" id="{5C64004A-E984-604E-946F-CB35C270279F}"/>
              </a:ext>
            </a:extLst>
          </p:cNvPr>
          <p:cNvSpPr/>
          <p:nvPr/>
        </p:nvSpPr>
        <p:spPr>
          <a:xfrm>
            <a:off x="0" y="2078383"/>
            <a:ext cx="7583071" cy="1205244"/>
          </a:xfrm>
          <a:prstGeom prst="rightArrow">
            <a:avLst>
              <a:gd name="adj1" fmla="val 71991"/>
              <a:gd name="adj2" fmla="val 34606"/>
            </a:avLst>
          </a:pr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>
            <a:extLst>
              <a:ext uri="{FF2B5EF4-FFF2-40B4-BE49-F238E27FC236}">
                <a16:creationId xmlns:a16="http://schemas.microsoft.com/office/drawing/2014/main" xmlns="" id="{E0F4B0DE-6D31-2A45-8CD0-E58866440F44}"/>
              </a:ext>
            </a:extLst>
          </p:cNvPr>
          <p:cNvSpPr/>
          <p:nvPr/>
        </p:nvSpPr>
        <p:spPr>
          <a:xfrm>
            <a:off x="0" y="3065670"/>
            <a:ext cx="7145749" cy="1205244"/>
          </a:xfrm>
          <a:prstGeom prst="rightArrow">
            <a:avLst>
              <a:gd name="adj1" fmla="val 71991"/>
              <a:gd name="adj2" fmla="val 34606"/>
            </a:avLst>
          </a:prstGeom>
          <a:solidFill>
            <a:schemeClr val="accent6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xmlns="" id="{93B8DB99-7757-0D40-AF60-7103C59CD795}"/>
              </a:ext>
            </a:extLst>
          </p:cNvPr>
          <p:cNvSpPr/>
          <p:nvPr/>
        </p:nvSpPr>
        <p:spPr>
          <a:xfrm>
            <a:off x="1" y="4052957"/>
            <a:ext cx="7328452" cy="1205244"/>
          </a:xfrm>
          <a:prstGeom prst="rightArrow">
            <a:avLst>
              <a:gd name="adj1" fmla="val 71991"/>
              <a:gd name="adj2" fmla="val 34606"/>
            </a:avLst>
          </a:prstGeom>
          <a:solidFill>
            <a:srgbClr val="00B0F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xmlns="" id="{EE241546-3D0D-5A47-9FA3-1EB18A6F4DDC}"/>
              </a:ext>
            </a:extLst>
          </p:cNvPr>
          <p:cNvSpPr/>
          <p:nvPr/>
        </p:nvSpPr>
        <p:spPr>
          <a:xfrm>
            <a:off x="0" y="5040243"/>
            <a:ext cx="7583071" cy="1205244"/>
          </a:xfrm>
          <a:prstGeom prst="rightArrow">
            <a:avLst>
              <a:gd name="adj1" fmla="val 71991"/>
              <a:gd name="adj2" fmla="val 34606"/>
            </a:avLst>
          </a:prstGeom>
          <a:solidFill>
            <a:srgbClr val="0070C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 descr="https://sfdora.org/wp-content/uploads/2021/06/21-0608-SPACE-rubric_Final-1-pdf-663x1024.jpg">
            <a:extLst>
              <a:ext uri="{FF2B5EF4-FFF2-40B4-BE49-F238E27FC236}">
                <a16:creationId xmlns:a16="http://schemas.microsoft.com/office/drawing/2014/main" xmlns="" id="{6FA977D7-E62E-AB4F-9C44-4E4842B048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4269" y="256960"/>
            <a:ext cx="4107543" cy="6344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AC0B8D1D-9B8C-4B40-A26A-323189ECF73B}"/>
              </a:ext>
            </a:extLst>
          </p:cNvPr>
          <p:cNvSpPr txBox="1"/>
          <p:nvPr/>
        </p:nvSpPr>
        <p:spPr>
          <a:xfrm>
            <a:off x="553040" y="1246408"/>
            <a:ext cx="6388962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ESTÁNDARES DE ACTIVIDAD ACADÉMICA</a:t>
            </a: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</a:rPr>
              <a:t> 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1500" i="1" dirty="0" smtClean="0">
                <a:solidFill>
                  <a:schemeClr val="accent2">
                    <a:lumMod val="75000"/>
                  </a:schemeClr>
                </a:solidFill>
              </a:rPr>
              <a:t>¿</a:t>
            </a:r>
            <a:r>
              <a:rPr lang="en-US" sz="1500" i="1" dirty="0" err="1" smtClean="0">
                <a:solidFill>
                  <a:schemeClr val="accent2">
                    <a:lumMod val="75000"/>
                  </a:schemeClr>
                </a:solidFill>
              </a:rPr>
              <a:t>Cómo</a:t>
            </a:r>
            <a:r>
              <a:rPr lang="en-US" sz="1500" i="1" dirty="0" smtClean="0">
                <a:solidFill>
                  <a:schemeClr val="accent2">
                    <a:lumMod val="75000"/>
                  </a:schemeClr>
                </a:solidFill>
              </a:rPr>
              <a:t> se </a:t>
            </a:r>
            <a:r>
              <a:rPr lang="en-US" sz="1500" i="1" dirty="0" err="1" smtClean="0">
                <a:solidFill>
                  <a:schemeClr val="accent2">
                    <a:lumMod val="75000"/>
                  </a:schemeClr>
                </a:solidFill>
              </a:rPr>
              <a:t>formulan</a:t>
            </a:r>
            <a:r>
              <a:rPr lang="en-US" sz="1500" i="1" dirty="0" smtClean="0">
                <a:solidFill>
                  <a:schemeClr val="accent2">
                    <a:lumMod val="75000"/>
                  </a:schemeClr>
                </a:solidFill>
              </a:rPr>
              <a:t> y se </a:t>
            </a:r>
            <a:r>
              <a:rPr lang="en-US" sz="1500" i="1" dirty="0" err="1" smtClean="0">
                <a:solidFill>
                  <a:schemeClr val="accent2">
                    <a:lumMod val="75000"/>
                  </a:schemeClr>
                </a:solidFill>
              </a:rPr>
              <a:t>ponen</a:t>
            </a:r>
            <a:r>
              <a:rPr lang="en-US" sz="1500" i="1" dirty="0" smtClean="0">
                <a:solidFill>
                  <a:schemeClr val="accent2">
                    <a:lumMod val="75000"/>
                  </a:schemeClr>
                </a:solidFill>
              </a:rPr>
              <a:t> en </a:t>
            </a:r>
            <a:r>
              <a:rPr lang="en-US" sz="1500" i="1" dirty="0" err="1" smtClean="0">
                <a:solidFill>
                  <a:schemeClr val="accent2">
                    <a:lumMod val="75000"/>
                  </a:schemeClr>
                </a:solidFill>
              </a:rPr>
              <a:t>práctica</a:t>
            </a:r>
            <a:r>
              <a:rPr lang="en-US" sz="1500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1500" i="1" dirty="0" err="1" smtClean="0">
                <a:solidFill>
                  <a:schemeClr val="accent2">
                    <a:lumMod val="75000"/>
                  </a:schemeClr>
                </a:solidFill>
              </a:rPr>
              <a:t>las</a:t>
            </a:r>
            <a:r>
              <a:rPr lang="en-US" sz="1500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1500" i="1" dirty="0" err="1" smtClean="0">
                <a:solidFill>
                  <a:schemeClr val="accent2">
                    <a:lumMod val="75000"/>
                  </a:schemeClr>
                </a:solidFill>
              </a:rPr>
              <a:t>nuevas</a:t>
            </a:r>
            <a:r>
              <a:rPr lang="en-US" sz="1500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1500" i="1" dirty="0" err="1" smtClean="0">
                <a:solidFill>
                  <a:schemeClr val="accent2">
                    <a:lumMod val="75000"/>
                  </a:schemeClr>
                </a:solidFill>
              </a:rPr>
              <a:t>definiciones</a:t>
            </a:r>
            <a:r>
              <a:rPr lang="en-US" sz="1500" i="1" dirty="0" smtClean="0">
                <a:solidFill>
                  <a:schemeClr val="accent2">
                    <a:lumMod val="75000"/>
                  </a:schemeClr>
                </a:solidFill>
              </a:rPr>
              <a:t> de la </a:t>
            </a:r>
            <a:r>
              <a:rPr lang="en-US" sz="1500" i="1" dirty="0" err="1" smtClean="0">
                <a:solidFill>
                  <a:schemeClr val="accent2">
                    <a:lumMod val="75000"/>
                  </a:schemeClr>
                </a:solidFill>
              </a:rPr>
              <a:t>actividad</a:t>
            </a:r>
            <a:r>
              <a:rPr lang="en-US" sz="1500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1500" i="1" dirty="0" err="1" smtClean="0">
                <a:solidFill>
                  <a:schemeClr val="accent2">
                    <a:lumMod val="75000"/>
                  </a:schemeClr>
                </a:solidFill>
              </a:rPr>
              <a:t>académica</a:t>
            </a:r>
            <a:r>
              <a:rPr lang="en-US" sz="1500" i="1" dirty="0" smtClean="0">
                <a:solidFill>
                  <a:schemeClr val="accent2">
                    <a:lumMod val="75000"/>
                  </a:schemeClr>
                </a:solidFill>
              </a:rPr>
              <a:t> de </a:t>
            </a:r>
            <a:r>
              <a:rPr lang="en-US" sz="1500" i="1" dirty="0" err="1" smtClean="0">
                <a:solidFill>
                  <a:schemeClr val="accent2">
                    <a:lumMod val="75000"/>
                  </a:schemeClr>
                </a:solidFill>
              </a:rPr>
              <a:t>calidad</a:t>
            </a:r>
            <a:r>
              <a:rPr lang="en-US" sz="1500" i="1" dirty="0" smtClean="0">
                <a:solidFill>
                  <a:schemeClr val="accent2">
                    <a:lumMod val="75000"/>
                  </a:schemeClr>
                </a:solidFill>
              </a:rPr>
              <a:t>?</a:t>
            </a:r>
            <a:endParaRPr lang="en-US" sz="1500" b="1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spcAft>
                <a:spcPts val="1800"/>
              </a:spcAft>
            </a:pPr>
            <a:r>
              <a:rPr lang="en-US" sz="2000" b="1" dirty="0" smtClean="0">
                <a:solidFill>
                  <a:srgbClr val="D5A31F"/>
                </a:solidFill>
              </a:rPr>
              <a:t>POLÍTICAS Y MECANISMOS DEL PROCESO</a:t>
            </a:r>
            <a:r>
              <a:rPr lang="en-US" sz="2000" b="1" dirty="0">
                <a:solidFill>
                  <a:srgbClr val="D5A31F"/>
                </a:solidFill>
              </a:rPr>
              <a:t> </a:t>
            </a:r>
            <a:r>
              <a:rPr lang="en-US" b="1" dirty="0">
                <a:solidFill>
                  <a:srgbClr val="D5A31F"/>
                </a:solidFill>
              </a:rPr>
              <a:t/>
            </a:r>
            <a:br>
              <a:rPr lang="en-US" b="1" dirty="0">
                <a:solidFill>
                  <a:srgbClr val="D5A31F"/>
                </a:solidFill>
              </a:rPr>
            </a:br>
            <a:r>
              <a:rPr lang="en-US" sz="1500" i="1" dirty="0" smtClean="0">
                <a:solidFill>
                  <a:srgbClr val="D5A31F"/>
                </a:solidFill>
              </a:rPr>
              <a:t>¿</a:t>
            </a:r>
            <a:r>
              <a:rPr lang="en-US" sz="1500" i="1" dirty="0" err="1" smtClean="0">
                <a:solidFill>
                  <a:srgbClr val="D5A31F"/>
                </a:solidFill>
              </a:rPr>
              <a:t>Cómo</a:t>
            </a:r>
            <a:r>
              <a:rPr lang="en-US" sz="1500" i="1" dirty="0" smtClean="0">
                <a:solidFill>
                  <a:srgbClr val="D5A31F"/>
                </a:solidFill>
              </a:rPr>
              <a:t> se </a:t>
            </a:r>
            <a:r>
              <a:rPr lang="en-US" sz="1500" i="1" dirty="0" err="1" smtClean="0">
                <a:solidFill>
                  <a:srgbClr val="D5A31F"/>
                </a:solidFill>
              </a:rPr>
              <a:t>incorporan</a:t>
            </a:r>
            <a:r>
              <a:rPr lang="en-US" sz="1500" i="1" dirty="0" smtClean="0">
                <a:solidFill>
                  <a:srgbClr val="D5A31F"/>
                </a:solidFill>
              </a:rPr>
              <a:t> </a:t>
            </a:r>
            <a:r>
              <a:rPr lang="en-US" sz="1500" i="1" dirty="0" err="1" smtClean="0">
                <a:solidFill>
                  <a:srgbClr val="D5A31F"/>
                </a:solidFill>
              </a:rPr>
              <a:t>las</a:t>
            </a:r>
            <a:r>
              <a:rPr lang="en-US" sz="1500" i="1" dirty="0" smtClean="0">
                <a:solidFill>
                  <a:srgbClr val="D5A31F"/>
                </a:solidFill>
              </a:rPr>
              <a:t> </a:t>
            </a:r>
            <a:r>
              <a:rPr lang="en-US" sz="1500" i="1" dirty="0" err="1" smtClean="0">
                <a:solidFill>
                  <a:srgbClr val="D5A31F"/>
                </a:solidFill>
              </a:rPr>
              <a:t>nuevas</a:t>
            </a:r>
            <a:r>
              <a:rPr lang="en-US" sz="1500" i="1" dirty="0" smtClean="0">
                <a:solidFill>
                  <a:srgbClr val="D5A31F"/>
                </a:solidFill>
              </a:rPr>
              <a:t> </a:t>
            </a:r>
            <a:r>
              <a:rPr lang="en-US" sz="1500" i="1" dirty="0" err="1" smtClean="0">
                <a:solidFill>
                  <a:srgbClr val="D5A31F"/>
                </a:solidFill>
              </a:rPr>
              <a:t>prácticas</a:t>
            </a:r>
            <a:r>
              <a:rPr lang="en-US" sz="1500" i="1" dirty="0" smtClean="0">
                <a:solidFill>
                  <a:srgbClr val="D5A31F"/>
                </a:solidFill>
              </a:rPr>
              <a:t> a los </a:t>
            </a:r>
            <a:r>
              <a:rPr lang="en-US" sz="1500" i="1" dirty="0" err="1" smtClean="0">
                <a:solidFill>
                  <a:srgbClr val="D5A31F"/>
                </a:solidFill>
              </a:rPr>
              <a:t>procesos</a:t>
            </a:r>
            <a:r>
              <a:rPr lang="en-US" sz="1500" i="1" dirty="0" smtClean="0">
                <a:solidFill>
                  <a:srgbClr val="D5A31F"/>
                </a:solidFill>
              </a:rPr>
              <a:t> y </a:t>
            </a:r>
            <a:r>
              <a:rPr lang="en-US" sz="1500" i="1" dirty="0" err="1" smtClean="0">
                <a:solidFill>
                  <a:srgbClr val="D5A31F"/>
                </a:solidFill>
              </a:rPr>
              <a:t>estructuras</a:t>
            </a:r>
            <a:r>
              <a:rPr lang="en-US" sz="1500" i="1" dirty="0" smtClean="0">
                <a:solidFill>
                  <a:srgbClr val="D5A31F"/>
                </a:solidFill>
              </a:rPr>
              <a:t> de </a:t>
            </a:r>
            <a:r>
              <a:rPr lang="en-US" sz="1500" i="1" dirty="0" err="1" smtClean="0">
                <a:solidFill>
                  <a:srgbClr val="D5A31F"/>
                </a:solidFill>
              </a:rPr>
              <a:t>revisión</a:t>
            </a:r>
            <a:r>
              <a:rPr lang="en-US" sz="1500" i="1" dirty="0" smtClean="0">
                <a:solidFill>
                  <a:srgbClr val="D5A31F"/>
                </a:solidFill>
              </a:rPr>
              <a:t> y a </a:t>
            </a:r>
            <a:r>
              <a:rPr lang="en-US" sz="1500" i="1" dirty="0" err="1" smtClean="0">
                <a:solidFill>
                  <a:srgbClr val="D5A31F"/>
                </a:solidFill>
              </a:rPr>
              <a:t>las</a:t>
            </a:r>
            <a:r>
              <a:rPr lang="en-US" sz="1500" i="1" dirty="0" smtClean="0">
                <a:solidFill>
                  <a:srgbClr val="D5A31F"/>
                </a:solidFill>
              </a:rPr>
              <a:t> </a:t>
            </a:r>
            <a:r>
              <a:rPr lang="en-US" sz="1500" i="1" dirty="0" err="1" smtClean="0">
                <a:solidFill>
                  <a:srgbClr val="D5A31F"/>
                </a:solidFill>
              </a:rPr>
              <a:t>políticas</a:t>
            </a:r>
            <a:r>
              <a:rPr lang="en-US" sz="1500" i="1" dirty="0" smtClean="0">
                <a:solidFill>
                  <a:srgbClr val="D5A31F"/>
                </a:solidFill>
              </a:rPr>
              <a:t> </a:t>
            </a:r>
            <a:r>
              <a:rPr lang="en-US" sz="1500" i="1" dirty="0" err="1" smtClean="0">
                <a:solidFill>
                  <a:srgbClr val="D5A31F"/>
                </a:solidFill>
              </a:rPr>
              <a:t>institucionales</a:t>
            </a:r>
            <a:r>
              <a:rPr lang="en-US" sz="1500" i="1" dirty="0" smtClean="0">
                <a:solidFill>
                  <a:srgbClr val="D5A31F"/>
                </a:solidFill>
              </a:rPr>
              <a:t>?</a:t>
            </a:r>
            <a:endParaRPr lang="en-US" sz="1500" i="1" dirty="0">
              <a:solidFill>
                <a:srgbClr val="D5A31F"/>
              </a:solidFill>
            </a:endParaRPr>
          </a:p>
          <a:p>
            <a:pPr>
              <a:spcAft>
                <a:spcPts val="1800"/>
              </a:spcAft>
            </a:pPr>
            <a:r>
              <a:rPr lang="en-US" sz="2000" b="1" dirty="0" smtClean="0">
                <a:solidFill>
                  <a:schemeClr val="accent6"/>
                </a:solidFill>
              </a:rPr>
              <a:t>RESPONSABILIDAD</a:t>
            </a:r>
            <a:r>
              <a:rPr lang="en-US" b="1" dirty="0">
                <a:solidFill>
                  <a:schemeClr val="accent6"/>
                </a:solidFill>
              </a:rPr>
              <a:t/>
            </a:r>
            <a:br>
              <a:rPr lang="en-US" b="1" dirty="0">
                <a:solidFill>
                  <a:schemeClr val="accent6"/>
                </a:solidFill>
              </a:rPr>
            </a:br>
            <a:r>
              <a:rPr lang="en-US" sz="1500" i="1" dirty="0" smtClean="0">
                <a:solidFill>
                  <a:schemeClr val="accent6"/>
                </a:solidFill>
              </a:rPr>
              <a:t>¿</a:t>
            </a:r>
            <a:r>
              <a:rPr lang="en-US" sz="1500" i="1" dirty="0" err="1" smtClean="0">
                <a:solidFill>
                  <a:schemeClr val="accent6"/>
                </a:solidFill>
              </a:rPr>
              <a:t>Cómo</a:t>
            </a:r>
            <a:r>
              <a:rPr lang="en-US" sz="1500" i="1" dirty="0" smtClean="0">
                <a:solidFill>
                  <a:schemeClr val="accent6"/>
                </a:solidFill>
              </a:rPr>
              <a:t> se </a:t>
            </a:r>
            <a:r>
              <a:rPr lang="en-US" sz="1500" i="1" dirty="0" err="1" smtClean="0">
                <a:solidFill>
                  <a:schemeClr val="accent6"/>
                </a:solidFill>
              </a:rPr>
              <a:t>responsabilizan</a:t>
            </a:r>
            <a:r>
              <a:rPr lang="en-US" sz="1500" i="1" dirty="0" smtClean="0">
                <a:solidFill>
                  <a:schemeClr val="accent6"/>
                </a:solidFill>
              </a:rPr>
              <a:t> los </a:t>
            </a:r>
            <a:r>
              <a:rPr lang="en-US" sz="1500" i="1" dirty="0" err="1" smtClean="0">
                <a:solidFill>
                  <a:schemeClr val="accent6"/>
                </a:solidFill>
              </a:rPr>
              <a:t>individuos</a:t>
            </a:r>
            <a:r>
              <a:rPr lang="en-US" sz="1500" i="1" dirty="0" smtClean="0">
                <a:solidFill>
                  <a:schemeClr val="accent6"/>
                </a:solidFill>
              </a:rPr>
              <a:t> y </a:t>
            </a:r>
            <a:r>
              <a:rPr lang="en-US" sz="1500" i="1" dirty="0" err="1" smtClean="0">
                <a:solidFill>
                  <a:schemeClr val="accent6"/>
                </a:solidFill>
              </a:rPr>
              <a:t>las</a:t>
            </a:r>
            <a:r>
              <a:rPr lang="en-US" sz="1500" i="1" dirty="0" smtClean="0">
                <a:solidFill>
                  <a:schemeClr val="accent6"/>
                </a:solidFill>
              </a:rPr>
              <a:t> </a:t>
            </a:r>
            <a:r>
              <a:rPr lang="en-US" sz="1500" i="1" dirty="0" err="1" smtClean="0">
                <a:solidFill>
                  <a:schemeClr val="accent6"/>
                </a:solidFill>
              </a:rPr>
              <a:t>instituciones</a:t>
            </a:r>
            <a:r>
              <a:rPr lang="en-US" sz="1500" i="1" dirty="0" smtClean="0">
                <a:solidFill>
                  <a:schemeClr val="accent6"/>
                </a:solidFill>
              </a:rPr>
              <a:t> de </a:t>
            </a:r>
            <a:r>
              <a:rPr lang="en-US" sz="1500" i="1" dirty="0" err="1" smtClean="0">
                <a:solidFill>
                  <a:schemeClr val="accent6"/>
                </a:solidFill>
              </a:rPr>
              <a:t>ejecutar</a:t>
            </a:r>
            <a:r>
              <a:rPr lang="en-US" sz="1500" i="1" dirty="0" smtClean="0">
                <a:solidFill>
                  <a:schemeClr val="accent6"/>
                </a:solidFill>
              </a:rPr>
              <a:t> </a:t>
            </a:r>
            <a:r>
              <a:rPr lang="en-US" sz="1500" i="1" dirty="0" err="1" smtClean="0">
                <a:solidFill>
                  <a:schemeClr val="accent6"/>
                </a:solidFill>
              </a:rPr>
              <a:t>las</a:t>
            </a:r>
            <a:r>
              <a:rPr lang="en-US" sz="1500" i="1" dirty="0" smtClean="0">
                <a:solidFill>
                  <a:schemeClr val="accent6"/>
                </a:solidFill>
              </a:rPr>
              <a:t> </a:t>
            </a:r>
            <a:r>
              <a:rPr lang="en-US" sz="1500" i="1" dirty="0" err="1" smtClean="0">
                <a:solidFill>
                  <a:schemeClr val="accent6"/>
                </a:solidFill>
              </a:rPr>
              <a:t>nuevas</a:t>
            </a:r>
            <a:r>
              <a:rPr lang="en-US" sz="1500" i="1" dirty="0" smtClean="0">
                <a:solidFill>
                  <a:schemeClr val="accent6"/>
                </a:solidFill>
              </a:rPr>
              <a:t> </a:t>
            </a:r>
            <a:r>
              <a:rPr lang="en-US" sz="1500" i="1" dirty="0" err="1" smtClean="0">
                <a:solidFill>
                  <a:schemeClr val="accent6"/>
                </a:solidFill>
              </a:rPr>
              <a:t>prácticas</a:t>
            </a:r>
            <a:r>
              <a:rPr lang="en-US" sz="1500" i="1" dirty="0" smtClean="0">
                <a:solidFill>
                  <a:schemeClr val="accent6"/>
                </a:solidFill>
              </a:rPr>
              <a:t> de </a:t>
            </a:r>
            <a:r>
              <a:rPr lang="en-US" sz="1500" i="1" dirty="0" err="1" smtClean="0">
                <a:solidFill>
                  <a:schemeClr val="accent6"/>
                </a:solidFill>
              </a:rPr>
              <a:t>evaluación</a:t>
            </a:r>
            <a:r>
              <a:rPr lang="en-US" sz="1500" i="1" dirty="0" smtClean="0">
                <a:solidFill>
                  <a:schemeClr val="accent6"/>
                </a:solidFill>
              </a:rPr>
              <a:t>?</a:t>
            </a:r>
            <a:endParaRPr lang="en-US" sz="1500" i="1" dirty="0">
              <a:solidFill>
                <a:schemeClr val="accent6"/>
              </a:solidFill>
            </a:endParaRPr>
          </a:p>
          <a:p>
            <a:pPr>
              <a:spcAft>
                <a:spcPts val="1800"/>
              </a:spcAft>
            </a:pPr>
            <a:r>
              <a:rPr lang="en-US" sz="2000" b="1" dirty="0" smtClean="0">
                <a:solidFill>
                  <a:srgbClr val="00B0F0"/>
                </a:solidFill>
              </a:rPr>
              <a:t>CULTURA DE LA INSTITUCIÓN</a:t>
            </a:r>
            <a:r>
              <a:rPr lang="en-US" sz="2000" b="1" dirty="0">
                <a:solidFill>
                  <a:srgbClr val="00B0F0"/>
                </a:solidFill>
              </a:rPr>
              <a:t> </a:t>
            </a:r>
            <a:r>
              <a:rPr lang="en-US" b="1" dirty="0">
                <a:solidFill>
                  <a:srgbClr val="00B0F0"/>
                </a:solidFill>
              </a:rPr>
              <a:t/>
            </a:r>
            <a:br>
              <a:rPr lang="en-US" b="1" dirty="0">
                <a:solidFill>
                  <a:srgbClr val="00B0F0"/>
                </a:solidFill>
              </a:rPr>
            </a:br>
            <a:r>
              <a:rPr lang="en-US" sz="1500" i="1" dirty="0" smtClean="0">
                <a:solidFill>
                  <a:srgbClr val="00B0F0"/>
                </a:solidFill>
              </a:rPr>
              <a:t>¿</a:t>
            </a:r>
            <a:r>
              <a:rPr lang="en-US" sz="1500" i="1" dirty="0" err="1" smtClean="0">
                <a:solidFill>
                  <a:srgbClr val="00B0F0"/>
                </a:solidFill>
              </a:rPr>
              <a:t>Cómo</a:t>
            </a:r>
            <a:r>
              <a:rPr lang="en-US" sz="1500" i="1" dirty="0" smtClean="0">
                <a:solidFill>
                  <a:srgbClr val="00B0F0"/>
                </a:solidFill>
              </a:rPr>
              <a:t> se </a:t>
            </a:r>
            <a:r>
              <a:rPr lang="en-US" sz="1500" i="1" dirty="0" err="1" smtClean="0">
                <a:solidFill>
                  <a:srgbClr val="00B0F0"/>
                </a:solidFill>
              </a:rPr>
              <a:t>percibeen</a:t>
            </a:r>
            <a:r>
              <a:rPr lang="en-US" sz="1500" i="1" dirty="0" smtClean="0">
                <a:solidFill>
                  <a:srgbClr val="00B0F0"/>
                </a:solidFill>
              </a:rPr>
              <a:t> </a:t>
            </a:r>
            <a:r>
              <a:rPr lang="en-US" sz="1500" i="1" dirty="0" err="1" smtClean="0">
                <a:solidFill>
                  <a:srgbClr val="00B0F0"/>
                </a:solidFill>
              </a:rPr>
              <a:t>las</a:t>
            </a:r>
            <a:r>
              <a:rPr lang="en-US" sz="1500" i="1" dirty="0" smtClean="0">
                <a:solidFill>
                  <a:srgbClr val="00B0F0"/>
                </a:solidFill>
              </a:rPr>
              <a:t> </a:t>
            </a:r>
            <a:r>
              <a:rPr lang="en-US" sz="1500" i="1" dirty="0" err="1" smtClean="0">
                <a:solidFill>
                  <a:srgbClr val="00B0F0"/>
                </a:solidFill>
              </a:rPr>
              <a:t>prácticas</a:t>
            </a:r>
            <a:r>
              <a:rPr lang="en-US" sz="1500" i="1" dirty="0" smtClean="0">
                <a:solidFill>
                  <a:srgbClr val="00B0F0"/>
                </a:solidFill>
              </a:rPr>
              <a:t> de </a:t>
            </a:r>
            <a:r>
              <a:rPr lang="en-US" sz="1500" i="1" dirty="0" err="1" smtClean="0">
                <a:solidFill>
                  <a:srgbClr val="00B0F0"/>
                </a:solidFill>
              </a:rPr>
              <a:t>evaluación</a:t>
            </a:r>
            <a:r>
              <a:rPr lang="en-US" sz="1500" i="1" dirty="0" smtClean="0">
                <a:solidFill>
                  <a:srgbClr val="00B0F0"/>
                </a:solidFill>
              </a:rPr>
              <a:t> y </a:t>
            </a:r>
            <a:r>
              <a:rPr lang="en-US" sz="1500" i="1" dirty="0" err="1" smtClean="0">
                <a:solidFill>
                  <a:srgbClr val="00B0F0"/>
                </a:solidFill>
              </a:rPr>
              <a:t>cómo</a:t>
            </a:r>
            <a:r>
              <a:rPr lang="en-US" sz="1500" i="1" dirty="0" smtClean="0">
                <a:solidFill>
                  <a:srgbClr val="00B0F0"/>
                </a:solidFill>
              </a:rPr>
              <a:t> se </a:t>
            </a:r>
            <a:r>
              <a:rPr lang="en-US" sz="1500" i="1" dirty="0" err="1" smtClean="0">
                <a:solidFill>
                  <a:srgbClr val="00B0F0"/>
                </a:solidFill>
              </a:rPr>
              <a:t>adoptan</a:t>
            </a:r>
            <a:r>
              <a:rPr lang="en-US" sz="1500" i="1" dirty="0" smtClean="0">
                <a:solidFill>
                  <a:srgbClr val="00B0F0"/>
                </a:solidFill>
              </a:rPr>
              <a:t> </a:t>
            </a:r>
            <a:r>
              <a:rPr lang="en-US" sz="1500" i="1" dirty="0" err="1" smtClean="0">
                <a:solidFill>
                  <a:srgbClr val="00B0F0"/>
                </a:solidFill>
              </a:rPr>
              <a:t>tanto</a:t>
            </a:r>
            <a:r>
              <a:rPr lang="en-US" sz="1500" i="1" dirty="0" smtClean="0">
                <a:solidFill>
                  <a:srgbClr val="00B0F0"/>
                </a:solidFill>
              </a:rPr>
              <a:t> </a:t>
            </a:r>
            <a:r>
              <a:rPr lang="en-US" sz="1500" i="1" dirty="0" err="1" smtClean="0">
                <a:solidFill>
                  <a:srgbClr val="00B0F0"/>
                </a:solidFill>
              </a:rPr>
              <a:t>dentro</a:t>
            </a:r>
            <a:r>
              <a:rPr lang="en-US" sz="1500" i="1" dirty="0" smtClean="0">
                <a:solidFill>
                  <a:srgbClr val="00B0F0"/>
                </a:solidFill>
              </a:rPr>
              <a:t> </a:t>
            </a:r>
            <a:r>
              <a:rPr lang="en-US" sz="1500" i="1" dirty="0" err="1" smtClean="0">
                <a:solidFill>
                  <a:srgbClr val="00B0F0"/>
                </a:solidFill>
              </a:rPr>
              <a:t>como</a:t>
            </a:r>
            <a:r>
              <a:rPr lang="en-US" sz="1500" i="1" dirty="0" smtClean="0">
                <a:solidFill>
                  <a:srgbClr val="00B0F0"/>
                </a:solidFill>
              </a:rPr>
              <a:t> </a:t>
            </a:r>
            <a:r>
              <a:rPr lang="en-US" sz="1500" i="1" dirty="0" err="1" smtClean="0">
                <a:solidFill>
                  <a:srgbClr val="00B0F0"/>
                </a:solidFill>
              </a:rPr>
              <a:t>fuera</a:t>
            </a:r>
            <a:r>
              <a:rPr lang="en-US" sz="1500" i="1" dirty="0" smtClean="0">
                <a:solidFill>
                  <a:srgbClr val="00B0F0"/>
                </a:solidFill>
              </a:rPr>
              <a:t> de </a:t>
            </a:r>
            <a:r>
              <a:rPr lang="en-US" sz="1500" i="1" dirty="0" err="1" smtClean="0">
                <a:solidFill>
                  <a:srgbClr val="00B0F0"/>
                </a:solidFill>
              </a:rPr>
              <a:t>las</a:t>
            </a:r>
            <a:r>
              <a:rPr lang="en-US" sz="1500" i="1" dirty="0" smtClean="0">
                <a:solidFill>
                  <a:srgbClr val="00B0F0"/>
                </a:solidFill>
              </a:rPr>
              <a:t> </a:t>
            </a:r>
            <a:r>
              <a:rPr lang="en-US" sz="1500" i="1" dirty="0" err="1" smtClean="0">
                <a:solidFill>
                  <a:srgbClr val="00B0F0"/>
                </a:solidFill>
              </a:rPr>
              <a:t>actividades</a:t>
            </a:r>
            <a:r>
              <a:rPr lang="en-US" sz="1500" i="1" dirty="0" smtClean="0">
                <a:solidFill>
                  <a:srgbClr val="00B0F0"/>
                </a:solidFill>
              </a:rPr>
              <a:t> de </a:t>
            </a:r>
            <a:r>
              <a:rPr lang="en-US" sz="1500" i="1" dirty="0" err="1" smtClean="0">
                <a:solidFill>
                  <a:srgbClr val="00B0F0"/>
                </a:solidFill>
              </a:rPr>
              <a:t>evaluación</a:t>
            </a:r>
            <a:r>
              <a:rPr lang="en-US" sz="1500" i="1" dirty="0" smtClean="0">
                <a:solidFill>
                  <a:srgbClr val="00B0F0"/>
                </a:solidFill>
              </a:rPr>
              <a:t> formal?</a:t>
            </a:r>
            <a:endParaRPr lang="en-US" sz="1500" dirty="0">
              <a:solidFill>
                <a:srgbClr val="00B0F0"/>
              </a:solidFill>
            </a:endParaRPr>
          </a:p>
          <a:p>
            <a:pPr>
              <a:spcAft>
                <a:spcPts val="1800"/>
              </a:spcAft>
            </a:pP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RETROALIMENTACIÓN EVALUATIVA E ITERATIVA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 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1500" i="1" dirty="0" smtClean="0">
                <a:solidFill>
                  <a:schemeClr val="accent1">
                    <a:lumMod val="75000"/>
                  </a:schemeClr>
                </a:solidFill>
              </a:rPr>
              <a:t>¿</a:t>
            </a:r>
            <a:r>
              <a:rPr lang="en-US" sz="1500" i="1" dirty="0" err="1" smtClean="0">
                <a:solidFill>
                  <a:schemeClr val="accent1">
                    <a:lumMod val="75000"/>
                  </a:schemeClr>
                </a:solidFill>
              </a:rPr>
              <a:t>Cómo</a:t>
            </a:r>
            <a:r>
              <a:rPr lang="en-US" sz="1500" i="1" dirty="0" smtClean="0">
                <a:solidFill>
                  <a:schemeClr val="accent1">
                    <a:lumMod val="75000"/>
                  </a:schemeClr>
                </a:solidFill>
              </a:rPr>
              <a:t> se </a:t>
            </a:r>
            <a:r>
              <a:rPr lang="en-US" sz="1500" i="1" dirty="0" err="1" smtClean="0">
                <a:solidFill>
                  <a:schemeClr val="accent1">
                    <a:lumMod val="75000"/>
                  </a:schemeClr>
                </a:solidFill>
              </a:rPr>
              <a:t>toma</a:t>
            </a:r>
            <a:r>
              <a:rPr lang="en-US" sz="1500" i="1" dirty="0" smtClean="0">
                <a:solidFill>
                  <a:schemeClr val="accent1">
                    <a:lumMod val="75000"/>
                  </a:schemeClr>
                </a:solidFill>
              </a:rPr>
              <a:t> nota de los </a:t>
            </a:r>
            <a:r>
              <a:rPr lang="en-US" sz="1500" i="1" dirty="0" err="1" smtClean="0">
                <a:solidFill>
                  <a:schemeClr val="accent1">
                    <a:lumMod val="75000"/>
                  </a:schemeClr>
                </a:solidFill>
              </a:rPr>
              <a:t>resultados</a:t>
            </a:r>
            <a:r>
              <a:rPr lang="en-US" sz="1500" i="1" dirty="0" smtClean="0">
                <a:solidFill>
                  <a:schemeClr val="accent1">
                    <a:lumMod val="75000"/>
                  </a:schemeClr>
                </a:solidFill>
              </a:rPr>
              <a:t> y </a:t>
            </a:r>
            <a:r>
              <a:rPr lang="en-US" sz="1500" i="1" dirty="0" err="1" smtClean="0">
                <a:solidFill>
                  <a:schemeClr val="accent1">
                    <a:lumMod val="75000"/>
                  </a:schemeClr>
                </a:solidFill>
              </a:rPr>
              <a:t>progreso</a:t>
            </a:r>
            <a:r>
              <a:rPr lang="en-US" sz="1500" i="1" dirty="0" smtClean="0">
                <a:solidFill>
                  <a:schemeClr val="accent1">
                    <a:lumMod val="75000"/>
                  </a:schemeClr>
                </a:solidFill>
              </a:rPr>
              <a:t> de </a:t>
            </a:r>
            <a:r>
              <a:rPr lang="en-US" sz="1500" i="1" dirty="0" err="1" smtClean="0">
                <a:solidFill>
                  <a:schemeClr val="accent1">
                    <a:lumMod val="75000"/>
                  </a:schemeClr>
                </a:solidFill>
              </a:rPr>
              <a:t>las</a:t>
            </a:r>
            <a:r>
              <a:rPr lang="en-US" sz="1500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1500" i="1" dirty="0" err="1" smtClean="0">
                <a:solidFill>
                  <a:schemeClr val="accent1">
                    <a:lumMod val="75000"/>
                  </a:schemeClr>
                </a:solidFill>
              </a:rPr>
              <a:t>intervenciones</a:t>
            </a:r>
            <a:r>
              <a:rPr lang="en-US" sz="1500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1500" i="1" dirty="0" err="1" smtClean="0">
                <a:solidFill>
                  <a:schemeClr val="accent1">
                    <a:lumMod val="75000"/>
                  </a:schemeClr>
                </a:solidFill>
              </a:rPr>
              <a:t>respecto</a:t>
            </a:r>
            <a:r>
              <a:rPr lang="en-US" sz="1500" i="1" dirty="0" smtClean="0">
                <a:solidFill>
                  <a:schemeClr val="accent1">
                    <a:lumMod val="75000"/>
                  </a:schemeClr>
                </a:solidFill>
              </a:rPr>
              <a:t> a los </a:t>
            </a:r>
            <a:r>
              <a:rPr lang="en-US" sz="1500" i="1" dirty="0" err="1" smtClean="0">
                <a:solidFill>
                  <a:schemeClr val="accent1">
                    <a:lumMod val="75000"/>
                  </a:schemeClr>
                </a:solidFill>
              </a:rPr>
              <a:t>valores</a:t>
            </a:r>
            <a:r>
              <a:rPr lang="en-US" sz="1500" i="1" dirty="0" smtClean="0">
                <a:solidFill>
                  <a:schemeClr val="accent1">
                    <a:lumMod val="75000"/>
                  </a:schemeClr>
                </a:solidFill>
              </a:rPr>
              <a:t> de la </a:t>
            </a:r>
            <a:r>
              <a:rPr lang="en-US" sz="1500" i="1" dirty="0" err="1" smtClean="0">
                <a:solidFill>
                  <a:schemeClr val="accent1">
                    <a:lumMod val="75000"/>
                  </a:schemeClr>
                </a:solidFill>
              </a:rPr>
              <a:t>institución</a:t>
            </a:r>
            <a:r>
              <a:rPr lang="en-US" sz="1500" i="1" dirty="0" smtClean="0">
                <a:solidFill>
                  <a:schemeClr val="accent1">
                    <a:lumMod val="75000"/>
                  </a:schemeClr>
                </a:solidFill>
              </a:rPr>
              <a:t> y </a:t>
            </a:r>
            <a:r>
              <a:rPr lang="en-US" sz="1500" i="1" dirty="0" err="1" smtClean="0">
                <a:solidFill>
                  <a:schemeClr val="accent1">
                    <a:lumMod val="75000"/>
                  </a:schemeClr>
                </a:solidFill>
              </a:rPr>
              <a:t>cómo</a:t>
            </a:r>
            <a:r>
              <a:rPr lang="en-US" sz="1500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1500" i="1" dirty="0" err="1" smtClean="0">
                <a:solidFill>
                  <a:schemeClr val="accent1">
                    <a:lumMod val="75000"/>
                  </a:schemeClr>
                </a:solidFill>
              </a:rPr>
              <a:t>siguen</a:t>
            </a:r>
            <a:r>
              <a:rPr lang="en-US" sz="1500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1500" i="1" dirty="0" err="1" smtClean="0">
                <a:solidFill>
                  <a:schemeClr val="accent1">
                    <a:lumMod val="75000"/>
                  </a:schemeClr>
                </a:solidFill>
              </a:rPr>
              <a:t>mejorándose</a:t>
            </a:r>
            <a:r>
              <a:rPr lang="en-US" sz="1500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1500" i="1" dirty="0" err="1" smtClean="0">
                <a:solidFill>
                  <a:schemeClr val="accent1">
                    <a:lumMod val="75000"/>
                  </a:schemeClr>
                </a:solidFill>
              </a:rPr>
              <a:t>continuamente</a:t>
            </a:r>
            <a:r>
              <a:rPr lang="en-US" sz="1500" i="1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  <a:endParaRPr lang="en-US" sz="15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Picture 2" descr="https://sfdora.org/wp-content/uploads/2021/06/21-0608-SPACE-rubric_Final-1-pdf-663x1024.jpg">
            <a:extLst>
              <a:ext uri="{FF2B5EF4-FFF2-40B4-BE49-F238E27FC236}">
                <a16:creationId xmlns:a16="http://schemas.microsoft.com/office/drawing/2014/main" xmlns="" id="{D522F82C-1C26-9F46-A9BC-E31D7C0D86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82" r="76995" b="4173"/>
          <a:stretch/>
        </p:blipFill>
        <p:spPr bwMode="auto">
          <a:xfrm>
            <a:off x="7581873" y="1138536"/>
            <a:ext cx="946627" cy="5201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FB0F69EB-1048-2D4B-AA3D-799DACBACBE0}"/>
              </a:ext>
            </a:extLst>
          </p:cNvPr>
          <p:cNvSpPr/>
          <p:nvPr/>
        </p:nvSpPr>
        <p:spPr>
          <a:xfrm>
            <a:off x="7508070" y="1117600"/>
            <a:ext cx="1020430" cy="520157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D302750C-B6A5-1C41-98DE-4EFCFE41AABD}"/>
              </a:ext>
            </a:extLst>
          </p:cNvPr>
          <p:cNvSpPr/>
          <p:nvPr/>
        </p:nvSpPr>
        <p:spPr>
          <a:xfrm>
            <a:off x="546414" y="298151"/>
            <a:ext cx="6782039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err="1" smtClean="0"/>
              <a:t>Cinco</a:t>
            </a:r>
            <a:r>
              <a:rPr lang="en-US" sz="2800" b="1" dirty="0" smtClean="0"/>
              <a:t> </a:t>
            </a:r>
            <a:r>
              <a:rPr lang="en-US" sz="2800" b="1" dirty="0" err="1"/>
              <a:t>dimensiones</a:t>
            </a:r>
            <a:r>
              <a:rPr lang="en-US" sz="2800" b="1" dirty="0"/>
              <a:t> de </a:t>
            </a:r>
            <a:r>
              <a:rPr lang="en-US" sz="2800" b="1" dirty="0" smtClean="0"/>
              <a:t>SPACE</a:t>
            </a:r>
          </a:p>
          <a:p>
            <a:r>
              <a:rPr lang="en-US" sz="2200" b="1" dirty="0" smtClean="0">
                <a:solidFill>
                  <a:schemeClr val="accent1"/>
                </a:solidFill>
              </a:rPr>
              <a:t>Five SPACE </a:t>
            </a:r>
            <a:r>
              <a:rPr lang="en-US" sz="2200" b="1" dirty="0" err="1" smtClean="0">
                <a:solidFill>
                  <a:schemeClr val="accent1"/>
                </a:solidFill>
              </a:rPr>
              <a:t>dimensiones</a:t>
            </a:r>
            <a:endParaRPr lang="en-US" sz="2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163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fdora.org/wp-content/uploads/2021/06/21-0608-SPACE-rubric_Final-1-pdf-663x1024.jpg">
            <a:extLst>
              <a:ext uri="{FF2B5EF4-FFF2-40B4-BE49-F238E27FC236}">
                <a16:creationId xmlns:a16="http://schemas.microsoft.com/office/drawing/2014/main" xmlns="" id="{6FA977D7-E62E-AB4F-9C44-4E4842B048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4269" y="256958"/>
            <a:ext cx="4107543" cy="6344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s://sfdora.org/wp-content/uploads/2021/06/21-0608-SPACE-rubric_Final-1-pdf-663x1024.jpg">
            <a:extLst>
              <a:ext uri="{FF2B5EF4-FFF2-40B4-BE49-F238E27FC236}">
                <a16:creationId xmlns:a16="http://schemas.microsoft.com/office/drawing/2014/main" xmlns="" id="{AA3A7C22-828A-2A43-8EEC-3070E488EE3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79" t="11297" b="81554"/>
          <a:stretch/>
        </p:blipFill>
        <p:spPr bwMode="auto">
          <a:xfrm>
            <a:off x="8156863" y="972470"/>
            <a:ext cx="3530679" cy="452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824A9346-ED1E-D94A-939E-2C229A23B2A0}"/>
              </a:ext>
            </a:extLst>
          </p:cNvPr>
          <p:cNvSpPr/>
          <p:nvPr/>
        </p:nvSpPr>
        <p:spPr>
          <a:xfrm>
            <a:off x="8152593" y="972469"/>
            <a:ext cx="3487472" cy="4526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>
            <a:extLst>
              <a:ext uri="{FF2B5EF4-FFF2-40B4-BE49-F238E27FC236}">
                <a16:creationId xmlns:a16="http://schemas.microsoft.com/office/drawing/2014/main" xmlns="" id="{236FF9EB-BAA5-F645-A022-9D06CDBBDF67}"/>
              </a:ext>
            </a:extLst>
          </p:cNvPr>
          <p:cNvSpPr/>
          <p:nvPr/>
        </p:nvSpPr>
        <p:spPr>
          <a:xfrm>
            <a:off x="0" y="784326"/>
            <a:ext cx="8025451" cy="828960"/>
          </a:xfrm>
          <a:prstGeom prst="rightArrow">
            <a:avLst>
              <a:gd name="adj1" fmla="val 71991"/>
              <a:gd name="adj2" fmla="val 34606"/>
            </a:avLst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B40D6A92-5596-F94D-89A5-B8D8840C885D}"/>
              </a:ext>
            </a:extLst>
          </p:cNvPr>
          <p:cNvSpPr txBox="1"/>
          <p:nvPr/>
        </p:nvSpPr>
        <p:spPr>
          <a:xfrm>
            <a:off x="457200" y="848938"/>
            <a:ext cx="6858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err="1" smtClean="0"/>
              <a:t>Mejora</a:t>
            </a:r>
            <a:r>
              <a:rPr lang="en-US" sz="2200" b="1" dirty="0" smtClean="0"/>
              <a:t> de </a:t>
            </a:r>
            <a:r>
              <a:rPr lang="en-US" sz="2200" b="1" dirty="0" err="1" smtClean="0"/>
              <a:t>capacidades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institucionales</a:t>
            </a:r>
            <a:r>
              <a:rPr lang="en-US" sz="2200" b="1" dirty="0" smtClean="0"/>
              <a:t> en el </a:t>
            </a:r>
            <a:r>
              <a:rPr lang="en-US" sz="2200" b="1" dirty="0" err="1" smtClean="0"/>
              <a:t>tiempo</a:t>
            </a:r>
            <a:endParaRPr lang="en-US" sz="2200" b="1" dirty="0" smtClean="0"/>
          </a:p>
          <a:p>
            <a:r>
              <a:rPr lang="en-US" b="1" dirty="0" smtClean="0">
                <a:solidFill>
                  <a:srgbClr val="4472C4"/>
                </a:solidFill>
              </a:rPr>
              <a:t>Evolving </a:t>
            </a:r>
            <a:r>
              <a:rPr lang="en-US" b="1" dirty="0" err="1" smtClean="0">
                <a:solidFill>
                  <a:srgbClr val="4472C4"/>
                </a:solidFill>
              </a:rPr>
              <a:t>institucional</a:t>
            </a:r>
            <a:r>
              <a:rPr lang="en-US" b="1" dirty="0" smtClean="0">
                <a:solidFill>
                  <a:srgbClr val="4472C4"/>
                </a:solidFill>
              </a:rPr>
              <a:t> capabilities over time</a:t>
            </a:r>
            <a:endParaRPr lang="en-US" b="1" dirty="0">
              <a:solidFill>
                <a:srgbClr val="4472C4"/>
              </a:solidFill>
            </a:endParaRPr>
          </a:p>
          <a:p>
            <a:endParaRPr lang="en-US" sz="2200" dirty="0"/>
          </a:p>
          <a:p>
            <a:endParaRPr lang="en-US" sz="2400" dirty="0"/>
          </a:p>
          <a:p>
            <a:r>
              <a:rPr lang="en-US" sz="2400" dirty="0" smtClean="0"/>
              <a:t>DE LAS </a:t>
            </a:r>
            <a:r>
              <a:rPr lang="en-US" sz="2400" b="1" dirty="0" smtClean="0"/>
              <a:t>BASES.</a:t>
            </a:r>
            <a:r>
              <a:rPr lang="en-US" sz="2400" b="1" dirty="0"/>
              <a:t>.. </a:t>
            </a:r>
            <a:endParaRPr lang="en-US" sz="2400" dirty="0"/>
          </a:p>
          <a:p>
            <a:r>
              <a:rPr lang="en-US" sz="2000" i="1" dirty="0" err="1" smtClean="0"/>
              <a:t>Definiciones</a:t>
            </a:r>
            <a:r>
              <a:rPr lang="en-US" sz="2000" i="1" dirty="0" smtClean="0"/>
              <a:t> y </a:t>
            </a:r>
            <a:r>
              <a:rPr lang="en-US" sz="2000" i="1" dirty="0" err="1" smtClean="0"/>
              <a:t>propósitos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especificados</a:t>
            </a:r>
            <a:r>
              <a:rPr lang="en-US" sz="2000" i="1" dirty="0" smtClean="0"/>
              <a:t> y </a:t>
            </a:r>
            <a:r>
              <a:rPr lang="en-US" sz="2000" i="1" dirty="0" err="1" smtClean="0"/>
              <a:t>compartidos</a:t>
            </a:r>
            <a:endParaRPr lang="en-US" sz="2000" i="1" dirty="0"/>
          </a:p>
          <a:p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>…</a:t>
            </a:r>
            <a:r>
              <a:rPr lang="en-US" sz="2400" dirty="0" smtClean="0"/>
              <a:t>AL </a:t>
            </a:r>
            <a:r>
              <a:rPr lang="en-US" sz="2400" b="1" dirty="0" smtClean="0"/>
              <a:t>DESARROLLO.</a:t>
            </a:r>
            <a:r>
              <a:rPr lang="en-US" sz="2400" b="1" dirty="0"/>
              <a:t>.. </a:t>
            </a:r>
            <a:endParaRPr lang="en-US" sz="2400" dirty="0"/>
          </a:p>
          <a:p>
            <a:r>
              <a:rPr lang="en-US" sz="2000" i="1" dirty="0" smtClean="0"/>
              <a:t>Mayor </a:t>
            </a:r>
            <a:r>
              <a:rPr lang="en-US" sz="2000" i="1" dirty="0" err="1" smtClean="0"/>
              <a:t>adhesión</a:t>
            </a:r>
            <a:r>
              <a:rPr lang="en-US" sz="2000" i="1" dirty="0" smtClean="0"/>
              <a:t> y </a:t>
            </a:r>
            <a:r>
              <a:rPr lang="en-US" sz="2000" i="1" dirty="0" err="1" smtClean="0"/>
              <a:t>desarrollo</a:t>
            </a:r>
            <a:r>
              <a:rPr lang="en-US" sz="2000" i="1" dirty="0" smtClean="0"/>
              <a:t> del </a:t>
            </a:r>
            <a:r>
              <a:rPr lang="en-US" sz="2000" i="1" dirty="0" err="1" smtClean="0"/>
              <a:t>potencial</a:t>
            </a:r>
            <a:r>
              <a:rPr lang="en-US" sz="2000" i="1" dirty="0" smtClean="0"/>
              <a:t> </a:t>
            </a:r>
            <a:endParaRPr lang="en-US" sz="2000" dirty="0" smtClean="0"/>
          </a:p>
          <a:p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…</a:t>
            </a:r>
            <a:r>
              <a:rPr lang="en-US" sz="2400" dirty="0" smtClean="0"/>
              <a:t>A LA </a:t>
            </a:r>
            <a:r>
              <a:rPr lang="en-US" sz="2400" b="1" dirty="0" smtClean="0"/>
              <a:t>TRANSFORMACIÓN </a:t>
            </a:r>
            <a:endParaRPr lang="en-US" sz="2400" dirty="0" smtClean="0"/>
          </a:p>
          <a:p>
            <a:r>
              <a:rPr lang="en-US" sz="2000" i="1" dirty="0" err="1" smtClean="0"/>
              <a:t>Aceptación</a:t>
            </a:r>
            <a:r>
              <a:rPr lang="en-US" sz="2000" i="1" dirty="0" smtClean="0"/>
              <a:t> </a:t>
            </a:r>
            <a:r>
              <a:rPr lang="en-US" sz="2000" i="1" dirty="0" err="1" smtClean="0"/>
              <a:t>generalizada</a:t>
            </a:r>
            <a:r>
              <a:rPr lang="en-US" sz="2000" i="1" dirty="0" smtClean="0"/>
              <a:t> y </a:t>
            </a:r>
            <a:r>
              <a:rPr lang="en-US" sz="2000" i="1" dirty="0" err="1" smtClean="0"/>
              <a:t>mejora</a:t>
            </a:r>
            <a:r>
              <a:rPr lang="en-US" sz="2000" i="1" dirty="0" smtClean="0"/>
              <a:t> continua</a:t>
            </a:r>
            <a:r>
              <a:rPr lang="en-US" sz="2000" i="1" dirty="0"/>
              <a:t> </a:t>
            </a: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478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7718</TotalTime>
  <Words>1502</Words>
  <Application>Microsoft Office PowerPoint</Application>
  <PresentationFormat>Widescreen</PresentationFormat>
  <Paragraphs>171</Paragraphs>
  <Slides>21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ruthkschmidt ruthkschmidt</dc:creator>
  <cp:lastModifiedBy>Haley Hazlett</cp:lastModifiedBy>
  <cp:revision>106</cp:revision>
  <dcterms:created xsi:type="dcterms:W3CDTF">2021-12-03T16:26:09Z</dcterms:created>
  <dcterms:modified xsi:type="dcterms:W3CDTF">2022-07-07T18:59:15Z</dcterms:modified>
</cp:coreProperties>
</file>