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14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795FF-2AF9-4D97-A427-7D91BAE1A05E}"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6B6A9-4BA1-4D8C-99FA-11388A47893E}" type="slidenum">
              <a:rPr lang="en-US" smtClean="0"/>
              <a:t>‹#›</a:t>
            </a:fld>
            <a:endParaRPr lang="en-US"/>
          </a:p>
        </p:txBody>
      </p:sp>
    </p:spTree>
    <p:extLst>
      <p:ext uri="{BB962C8B-B14F-4D97-AF65-F5344CB8AC3E}">
        <p14:creationId xmlns:p14="http://schemas.microsoft.com/office/powerpoint/2010/main" val="310230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DORA is collecting best practices to help members of the community learn from each other and create change. More information is on the website: sfdora.org</a:t>
            </a:r>
            <a:endParaRPr lang="en-US" dirty="0"/>
          </a:p>
          <a:p>
            <a:endParaRPr lang="en-US" dirty="0"/>
          </a:p>
        </p:txBody>
      </p:sp>
      <p:sp>
        <p:nvSpPr>
          <p:cNvPr id="4" name="Slide Number Placeholder 3"/>
          <p:cNvSpPr>
            <a:spLocks noGrp="1"/>
          </p:cNvSpPr>
          <p:nvPr>
            <p:ph type="sldNum" sz="quarter" idx="5"/>
          </p:nvPr>
        </p:nvSpPr>
        <p:spPr/>
        <p:txBody>
          <a:bodyPr/>
          <a:lstStyle/>
          <a:p>
            <a:fld id="{0E16B6A9-4BA1-4D8C-99FA-11388A47893E}" type="slidenum">
              <a:rPr lang="en-US" smtClean="0"/>
              <a:t>2</a:t>
            </a:fld>
            <a:endParaRPr lang="en-US"/>
          </a:p>
        </p:txBody>
      </p:sp>
    </p:spTree>
    <p:extLst>
      <p:ext uri="{BB962C8B-B14F-4D97-AF65-F5344CB8AC3E}">
        <p14:creationId xmlns:p14="http://schemas.microsoft.com/office/powerpoint/2010/main" val="198343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Tria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103116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5057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9758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60960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1789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16509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8454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05297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27108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93884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470C80F-C6F4-46F3-99DA-719272AB9A74}" type="datetimeFigureOut">
              <a:rPr lang="en-US" smtClean="0"/>
              <a:t>7/10/2024</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6056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470C80F-C6F4-46F3-99DA-719272AB9A74}" type="datetimeFigureOut">
              <a:rPr lang="en-US" smtClean="0"/>
              <a:t>7/10/2024</a:t>
            </a:fld>
            <a:endParaRPr lang="en-US"/>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0DC34B97-90D8-4BC2-93C2-9B7A24EDE756}"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52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sv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pn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hyperlink" Target="https://sfdora.org/" TargetMode="External"/><Relationship Id="rId9" Type="http://schemas.openxmlformats.org/officeDocument/2006/relationships/image" Target="../media/image8.png"/><Relationship Id="rId14" Type="http://schemas.openxmlformats.org/officeDocument/2006/relationships/image" Target="../media/image13.tiff"/><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16673-D8AE-C99B-3B04-D35D47ED8221}"/>
              </a:ext>
            </a:extLst>
          </p:cNvPr>
          <p:cNvSpPr>
            <a:spLocks noGrp="1"/>
          </p:cNvSpPr>
          <p:nvPr>
            <p:ph type="title"/>
          </p:nvPr>
        </p:nvSpPr>
        <p:spPr/>
        <p:txBody>
          <a:bodyPr/>
          <a:lstStyle/>
          <a:p>
            <a:r>
              <a:rPr lang="en-US" dirty="0"/>
              <a:t>How to use this resource</a:t>
            </a:r>
          </a:p>
        </p:txBody>
      </p:sp>
      <p:sp>
        <p:nvSpPr>
          <p:cNvPr id="6" name="Content Placeholder 5">
            <a:extLst>
              <a:ext uri="{FF2B5EF4-FFF2-40B4-BE49-F238E27FC236}">
                <a16:creationId xmlns:a16="http://schemas.microsoft.com/office/drawing/2014/main" id="{D3F64AF9-3915-8E77-A9A0-B5E0011F7D90}"/>
              </a:ext>
            </a:extLst>
          </p:cNvPr>
          <p:cNvSpPr>
            <a:spLocks noGrp="1"/>
          </p:cNvSpPr>
          <p:nvPr>
            <p:ph sz="half" idx="1"/>
          </p:nvPr>
        </p:nvSpPr>
        <p:spPr/>
        <p:txBody>
          <a:bodyPr>
            <a:normAutofit fontScale="62500" lnSpcReduction="20000"/>
          </a:bodyPr>
          <a:lstStyle/>
          <a:p>
            <a:pPr algn="l">
              <a:lnSpc>
                <a:spcPct val="150000"/>
              </a:lnSpc>
            </a:pPr>
            <a:r>
              <a:rPr lang="en-US" sz="2800" dirty="0">
                <a:latin typeface="+mn-lt"/>
                <a:cs typeface="Calibri" panose="020F0502020204030204" pitchFamily="34" charset="0"/>
              </a:rPr>
              <a:t>Notes and additional resources for users are included in the notes section.</a:t>
            </a:r>
          </a:p>
          <a:p>
            <a:pPr algn="l">
              <a:lnSpc>
                <a:spcPct val="150000"/>
              </a:lnSpc>
            </a:pPr>
            <a:r>
              <a:rPr lang="en-US" sz="2800" dirty="0">
                <a:latin typeface="+mn-lt"/>
                <a:cs typeface="Calibri" panose="020F0502020204030204" pitchFamily="34" charset="0"/>
              </a:rPr>
              <a:t>This content is available under a Creative Commons Attribution License (</a:t>
            </a:r>
            <a:r>
              <a:rPr lang="en-US" sz="2800" dirty="0">
                <a:latin typeface="+mn-lt"/>
                <a:cs typeface="Calibri" panose="020F0502020204030204" pitchFamily="34" charset="0"/>
                <a:hlinkClick r:id="rId2"/>
              </a:rPr>
              <a:t>CC BY-SA 4.0</a:t>
            </a:r>
            <a:r>
              <a:rPr lang="en-US" sz="28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8" name="Picture 4" descr="Creative Commons CC BY-SA logo.">
            <a:extLst>
              <a:ext uri="{FF2B5EF4-FFF2-40B4-BE49-F238E27FC236}">
                <a16:creationId xmlns:a16="http://schemas.microsoft.com/office/drawing/2014/main" id="{4358A535-31BB-8CB3-6A9A-2665363DD17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2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A8703DEC-B4BB-6547-9130-26B5DA812D81}"/>
              </a:ext>
            </a:extLst>
          </p:cNvPr>
          <p:cNvGrpSpPr/>
          <p:nvPr/>
        </p:nvGrpSpPr>
        <p:grpSpPr>
          <a:xfrm>
            <a:off x="1341930" y="546274"/>
            <a:ext cx="9508141" cy="1421073"/>
            <a:chOff x="1371600" y="546274"/>
            <a:chExt cx="9508141" cy="1421073"/>
          </a:xfrm>
        </p:grpSpPr>
        <p:pic>
          <p:nvPicPr>
            <p:cNvPr id="25" name="Picture 2" descr="DORA logo.">
              <a:extLst>
                <a:ext uri="{FF2B5EF4-FFF2-40B4-BE49-F238E27FC236}">
                  <a16:creationId xmlns:a16="http://schemas.microsoft.com/office/drawing/2014/main" id="{316B7732-D3B4-87A1-91CD-3E466B04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46274"/>
              <a:ext cx="4114800" cy="142107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0">
              <a:extLst>
                <a:ext uri="{FF2B5EF4-FFF2-40B4-BE49-F238E27FC236}">
                  <a16:creationId xmlns:a16="http://schemas.microsoft.com/office/drawing/2014/main" id="{935A5E51-38ED-54A5-EB16-EAA95C60F4D5}"/>
                </a:ext>
              </a:extLst>
            </p:cNvPr>
            <p:cNvSpPr txBox="1">
              <a:spLocks/>
            </p:cNvSpPr>
            <p:nvPr/>
          </p:nvSpPr>
          <p:spPr>
            <a:xfrm>
              <a:off x="6400800" y="1234495"/>
              <a:ext cx="4478941" cy="471924"/>
            </a:xfrm>
            <a:prstGeom prst="rect">
              <a:avLst/>
            </a:prstGeom>
            <a:ln w="12700" cap="flat">
              <a:noFill/>
              <a:prstDash/>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825500" hangingPunct="0">
                <a:lnSpc>
                  <a:spcPct val="100000"/>
                </a:lnSpc>
                <a:spcBef>
                  <a:spcPts val="0"/>
                </a:spcBef>
                <a:defRPr/>
              </a:pPr>
              <a:r>
                <a:rPr lang="en-US" sz="2400" dirty="0">
                  <a:latin typeface="Jaapokki" panose="00000500000000000000" pitchFamily="50" charset="0"/>
                  <a:ea typeface="Roboto" pitchFamily="2" charset="0"/>
                  <a:cs typeface="Calibri" pitchFamily="34" charset="0"/>
                </a:rPr>
                <a:t>Improving research assessment</a:t>
              </a:r>
              <a:endParaRPr lang="en-US" sz="2400" b="1" dirty="0">
                <a:latin typeface="+mn-lt"/>
                <a:ea typeface="+mn-ea"/>
                <a:cs typeface="+mn-cs"/>
                <a:sym typeface="Helvetica Neue"/>
              </a:endParaRPr>
            </a:p>
          </p:txBody>
        </p:sp>
      </p:grpSp>
      <p:sp>
        <p:nvSpPr>
          <p:cNvPr id="27" name="TextBox 26">
            <a:extLst>
              <a:ext uri="{FF2B5EF4-FFF2-40B4-BE49-F238E27FC236}">
                <a16:creationId xmlns:a16="http://schemas.microsoft.com/office/drawing/2014/main" id="{4F91D947-9944-C798-9B37-7ED89DB036EB}"/>
              </a:ext>
            </a:extLst>
          </p:cNvPr>
          <p:cNvSpPr txBox="1"/>
          <p:nvPr/>
        </p:nvSpPr>
        <p:spPr>
          <a:xfrm>
            <a:off x="769920" y="2704092"/>
            <a:ext cx="10652160" cy="10567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1200"/>
              </a:spcAft>
              <a:buClrTx/>
              <a:buSzTx/>
              <a:buFontTx/>
              <a:buNone/>
              <a:tabLst/>
            </a:pPr>
            <a:r>
              <a:rPr kumimoji="0" lang="en-US" sz="32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rPr>
              <a:t>Signed</a:t>
            </a:r>
            <a:r>
              <a:rPr kumimoji="0" lang="en-US" sz="3200" b="0" i="0" u="none" strike="noStrike" cap="none" spc="0" normalizeH="0" dirty="0">
                <a:ln>
                  <a:noFill/>
                </a:ln>
                <a:solidFill>
                  <a:srgbClr val="FFFFFF"/>
                </a:solidFill>
                <a:effectLst/>
                <a:uFillTx/>
                <a:latin typeface="Lora" pitchFamily="2" charset="0"/>
                <a:ea typeface="Roboto" pitchFamily="2" charset="0"/>
                <a:cs typeface="Calibri" pitchFamily="34" charset="0"/>
                <a:sym typeface="Helvetica Neue"/>
              </a:rPr>
              <a:t> by </a:t>
            </a:r>
            <a:r>
              <a:rPr kumimoji="0" lang="en-US" sz="32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rPr>
              <a:t>over 25,000 people and organizations</a:t>
            </a:r>
          </a:p>
          <a:p>
            <a:pPr marL="0" marR="0" indent="0" algn="ctr" defTabSz="825500" rtl="0" fontAlgn="auto" latinLnBrk="0"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hlinkClick r:id="rId4"/>
              </a:rPr>
              <a:t>sfdora.org</a:t>
            </a:r>
            <a:r>
              <a:rPr kumimoji="0" lang="en-US" sz="2000" b="0" i="0" u="none" strike="noStrike" cap="none" spc="0" normalizeH="0" baseline="0" dirty="0">
                <a:ln>
                  <a:noFill/>
                </a:ln>
                <a:solidFill>
                  <a:srgbClr val="FFFFFF"/>
                </a:solidFill>
                <a:effectLst/>
                <a:uFillTx/>
                <a:latin typeface="Lora" pitchFamily="2" charset="0"/>
                <a:ea typeface="Roboto" pitchFamily="2" charset="0"/>
                <a:cs typeface="Calibri" pitchFamily="34" charset="0"/>
                <a:sym typeface="Helvetica Neue"/>
              </a:rPr>
              <a:t> • @DORAssessment on most social media platforms</a:t>
            </a:r>
          </a:p>
        </p:txBody>
      </p:sp>
      <p:sp>
        <p:nvSpPr>
          <p:cNvPr id="28" name="Subtitle 2">
            <a:extLst>
              <a:ext uri="{FF2B5EF4-FFF2-40B4-BE49-F238E27FC236}">
                <a16:creationId xmlns:a16="http://schemas.microsoft.com/office/drawing/2014/main" id="{930B6BCD-FDA7-3205-577A-C96737817D18}"/>
              </a:ext>
            </a:extLst>
          </p:cNvPr>
          <p:cNvSpPr txBox="1">
            <a:spLocks/>
          </p:cNvSpPr>
          <p:nvPr/>
        </p:nvSpPr>
        <p:spPr>
          <a:xfrm>
            <a:off x="4603132" y="4311088"/>
            <a:ext cx="2985736" cy="3827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a:defRPr sz="4000"/>
            </a:pPr>
            <a:r>
              <a:rPr lang="en-US" sz="1800" dirty="0">
                <a:latin typeface="Rutan" pitchFamily="50" charset="0"/>
                <a:cs typeface="Calibri" panose="020F0502020204030204" pitchFamily="34" charset="0"/>
              </a:rPr>
              <a:t>Supporting organizations</a:t>
            </a:r>
          </a:p>
        </p:txBody>
      </p:sp>
      <p:grpSp>
        <p:nvGrpSpPr>
          <p:cNvPr id="51" name="Group 50">
            <a:extLst>
              <a:ext uri="{FF2B5EF4-FFF2-40B4-BE49-F238E27FC236}">
                <a16:creationId xmlns:a16="http://schemas.microsoft.com/office/drawing/2014/main" id="{E7E72FD4-50FB-FCD3-610D-8B76E4865E37}"/>
              </a:ext>
            </a:extLst>
          </p:cNvPr>
          <p:cNvGrpSpPr/>
          <p:nvPr/>
        </p:nvGrpSpPr>
        <p:grpSpPr>
          <a:xfrm>
            <a:off x="432516" y="4915629"/>
            <a:ext cx="11326968" cy="1703577"/>
            <a:chOff x="349217" y="4915629"/>
            <a:chExt cx="11326968" cy="1703577"/>
          </a:xfrm>
        </p:grpSpPr>
        <p:sp>
          <p:nvSpPr>
            <p:cNvPr id="7" name="Rectangle 15">
              <a:extLst>
                <a:ext uri="{FF2B5EF4-FFF2-40B4-BE49-F238E27FC236}">
                  <a16:creationId xmlns:a16="http://schemas.microsoft.com/office/drawing/2014/main" id="{F061A74D-E471-E3CC-1951-ECFA16456552}"/>
                </a:ext>
                <a:ext uri="{C183D7F6-B498-43B3-948B-1728B52AA6E4}">
                  <adec:decorative xmlns:adec="http://schemas.microsoft.com/office/drawing/2017/decorative" val="1"/>
                </a:ext>
              </a:extLst>
            </p:cNvPr>
            <p:cNvSpPr/>
            <p:nvPr/>
          </p:nvSpPr>
          <p:spPr>
            <a:xfrm>
              <a:off x="10575946" y="615626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8" name="Rectangle 15">
              <a:extLst>
                <a:ext uri="{FF2B5EF4-FFF2-40B4-BE49-F238E27FC236}">
                  <a16:creationId xmlns:a16="http://schemas.microsoft.com/office/drawing/2014/main" id="{05DB374F-BD5F-4495-E3AD-176E84C0187E}"/>
                </a:ext>
                <a:ext uri="{C183D7F6-B498-43B3-948B-1728B52AA6E4}">
                  <adec:decorative xmlns:adec="http://schemas.microsoft.com/office/drawing/2017/decorative" val="1"/>
                </a:ext>
              </a:extLst>
            </p:cNvPr>
            <p:cNvSpPr/>
            <p:nvPr/>
          </p:nvSpPr>
          <p:spPr>
            <a:xfrm>
              <a:off x="10575946" y="5543815"/>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9" name="Rectangle 6">
              <a:extLst>
                <a:ext uri="{FF2B5EF4-FFF2-40B4-BE49-F238E27FC236}">
                  <a16:creationId xmlns:a16="http://schemas.microsoft.com/office/drawing/2014/main" id="{47CCEFE3-3CD2-4041-1C20-B98FF084BB5F}"/>
                </a:ext>
                <a:ext uri="{C183D7F6-B498-43B3-948B-1728B52AA6E4}">
                  <adec:decorative xmlns:adec="http://schemas.microsoft.com/office/drawing/2017/decorative" val="1"/>
                </a:ext>
              </a:extLst>
            </p:cNvPr>
            <p:cNvSpPr/>
            <p:nvPr/>
          </p:nvSpPr>
          <p:spPr>
            <a:xfrm>
              <a:off x="10575946" y="4949848"/>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0" name="Rectangle 13">
              <a:extLst>
                <a:ext uri="{FF2B5EF4-FFF2-40B4-BE49-F238E27FC236}">
                  <a16:creationId xmlns:a16="http://schemas.microsoft.com/office/drawing/2014/main" id="{327FE7C6-B94D-331E-BA97-9F7CBC144698}"/>
                </a:ext>
                <a:ext uri="{C183D7F6-B498-43B3-948B-1728B52AA6E4}">
                  <adec:decorative xmlns:adec="http://schemas.microsoft.com/office/drawing/2017/decorative" val="1"/>
                </a:ext>
              </a:extLst>
            </p:cNvPr>
            <p:cNvSpPr/>
            <p:nvPr/>
          </p:nvSpPr>
          <p:spPr>
            <a:xfrm>
              <a:off x="9350909" y="615626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1" name="Rectangle 19">
              <a:extLst>
                <a:ext uri="{FF2B5EF4-FFF2-40B4-BE49-F238E27FC236}">
                  <a16:creationId xmlns:a16="http://schemas.microsoft.com/office/drawing/2014/main" id="{0518C067-E392-E105-A846-AB243A0A202C}"/>
                </a:ext>
                <a:ext uri="{C183D7F6-B498-43B3-948B-1728B52AA6E4}">
                  <adec:decorative xmlns:adec="http://schemas.microsoft.com/office/drawing/2017/decorative" val="1"/>
                </a:ext>
              </a:extLst>
            </p:cNvPr>
            <p:cNvSpPr/>
            <p:nvPr/>
          </p:nvSpPr>
          <p:spPr>
            <a:xfrm>
              <a:off x="9350909" y="5543815"/>
              <a:ext cx="1100238"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2" name="Rectangle 15">
              <a:extLst>
                <a:ext uri="{FF2B5EF4-FFF2-40B4-BE49-F238E27FC236}">
                  <a16:creationId xmlns:a16="http://schemas.microsoft.com/office/drawing/2014/main" id="{A4A248D7-19EA-E1E0-F5A3-9B94FEEC8EAD}"/>
                </a:ext>
                <a:ext uri="{C183D7F6-B498-43B3-948B-1728B52AA6E4}">
                  <adec:decorative xmlns:adec="http://schemas.microsoft.com/office/drawing/2017/decorative" val="1"/>
                </a:ext>
              </a:extLst>
            </p:cNvPr>
            <p:cNvSpPr/>
            <p:nvPr/>
          </p:nvSpPr>
          <p:spPr>
            <a:xfrm>
              <a:off x="9350909" y="4949848"/>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3" name="Rectangle 15">
              <a:extLst>
                <a:ext uri="{FF2B5EF4-FFF2-40B4-BE49-F238E27FC236}">
                  <a16:creationId xmlns:a16="http://schemas.microsoft.com/office/drawing/2014/main" id="{19E245EB-79E4-8F99-9DF4-4FDABB7F1824}"/>
                </a:ext>
                <a:ext uri="{C183D7F6-B498-43B3-948B-1728B52AA6E4}">
                  <adec:decorative xmlns:adec="http://schemas.microsoft.com/office/drawing/2017/decorative" val="1"/>
                </a:ext>
              </a:extLst>
            </p:cNvPr>
            <p:cNvSpPr/>
            <p:nvPr/>
          </p:nvSpPr>
          <p:spPr>
            <a:xfrm>
              <a:off x="6543061" y="615626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4" name="Rectangle 17">
              <a:extLst>
                <a:ext uri="{FF2B5EF4-FFF2-40B4-BE49-F238E27FC236}">
                  <a16:creationId xmlns:a16="http://schemas.microsoft.com/office/drawing/2014/main" id="{7951C7CC-C189-4C9E-A431-09137AE20E95}"/>
                </a:ext>
                <a:ext uri="{C183D7F6-B498-43B3-948B-1728B52AA6E4}">
                  <adec:decorative xmlns:adec="http://schemas.microsoft.com/office/drawing/2017/decorative" val="1"/>
                </a:ext>
              </a:extLst>
            </p:cNvPr>
            <p:cNvSpPr/>
            <p:nvPr/>
          </p:nvSpPr>
          <p:spPr>
            <a:xfrm>
              <a:off x="6543061" y="5543815"/>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5" name="Rectangle 11">
              <a:extLst>
                <a:ext uri="{FF2B5EF4-FFF2-40B4-BE49-F238E27FC236}">
                  <a16:creationId xmlns:a16="http://schemas.microsoft.com/office/drawing/2014/main" id="{B9B6D034-9F6A-7F2C-5787-0E160C1C2864}"/>
                </a:ext>
                <a:ext uri="{C183D7F6-B498-43B3-948B-1728B52AA6E4}">
                  <adec:decorative xmlns:adec="http://schemas.microsoft.com/office/drawing/2017/decorative" val="1"/>
                </a:ext>
              </a:extLst>
            </p:cNvPr>
            <p:cNvSpPr/>
            <p:nvPr/>
          </p:nvSpPr>
          <p:spPr>
            <a:xfrm>
              <a:off x="6543061" y="4958428"/>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6" name="Rectangle 15">
              <a:extLst>
                <a:ext uri="{FF2B5EF4-FFF2-40B4-BE49-F238E27FC236}">
                  <a16:creationId xmlns:a16="http://schemas.microsoft.com/office/drawing/2014/main" id="{488ACF06-7938-3064-FB4B-591645D0F666}"/>
                </a:ext>
                <a:ext uri="{C183D7F6-B498-43B3-948B-1728B52AA6E4}">
                  <adec:decorative xmlns:adec="http://schemas.microsoft.com/office/drawing/2017/decorative" val="1"/>
                </a:ext>
              </a:extLst>
            </p:cNvPr>
            <p:cNvSpPr/>
            <p:nvPr/>
          </p:nvSpPr>
          <p:spPr>
            <a:xfrm>
              <a:off x="5303465" y="615037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7" name="Rectangle 15">
              <a:extLst>
                <a:ext uri="{FF2B5EF4-FFF2-40B4-BE49-F238E27FC236}">
                  <a16:creationId xmlns:a16="http://schemas.microsoft.com/office/drawing/2014/main" id="{302AC43F-011D-9356-6F2C-84326A8BA782}"/>
                </a:ext>
                <a:ext uri="{C183D7F6-B498-43B3-948B-1728B52AA6E4}">
                  <adec:decorative xmlns:adec="http://schemas.microsoft.com/office/drawing/2017/decorative" val="1"/>
                </a:ext>
              </a:extLst>
            </p:cNvPr>
            <p:cNvSpPr/>
            <p:nvPr/>
          </p:nvSpPr>
          <p:spPr>
            <a:xfrm>
              <a:off x="5303465" y="5540974"/>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8" name="Rectangle 15">
              <a:extLst>
                <a:ext uri="{FF2B5EF4-FFF2-40B4-BE49-F238E27FC236}">
                  <a16:creationId xmlns:a16="http://schemas.microsoft.com/office/drawing/2014/main" id="{2EA02675-7D33-D4F9-0C7D-4895177CDB0D}"/>
                </a:ext>
                <a:ext uri="{C183D7F6-B498-43B3-948B-1728B52AA6E4}">
                  <adec:decorative xmlns:adec="http://schemas.microsoft.com/office/drawing/2017/decorative" val="1"/>
                </a:ext>
              </a:extLst>
            </p:cNvPr>
            <p:cNvSpPr/>
            <p:nvPr/>
          </p:nvSpPr>
          <p:spPr>
            <a:xfrm>
              <a:off x="5315589" y="4957180"/>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19" name="Rectangle 18">
              <a:extLst>
                <a:ext uri="{FF2B5EF4-FFF2-40B4-BE49-F238E27FC236}">
                  <a16:creationId xmlns:a16="http://schemas.microsoft.com/office/drawing/2014/main" id="{468844C5-E7BC-7B22-ADE6-A3DAF94A0A2A}"/>
                </a:ext>
                <a:ext uri="{C183D7F6-B498-43B3-948B-1728B52AA6E4}">
                  <adec:decorative xmlns:adec="http://schemas.microsoft.com/office/drawing/2017/decorative" val="1"/>
                </a:ext>
              </a:extLst>
            </p:cNvPr>
            <p:cNvSpPr/>
            <p:nvPr/>
          </p:nvSpPr>
          <p:spPr>
            <a:xfrm>
              <a:off x="4066396" y="6142387"/>
              <a:ext cx="1100238"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20" name="Rectangle 15">
              <a:extLst>
                <a:ext uri="{FF2B5EF4-FFF2-40B4-BE49-F238E27FC236}">
                  <a16:creationId xmlns:a16="http://schemas.microsoft.com/office/drawing/2014/main" id="{BB7839F6-002A-C3CB-A319-37AC10B20136}"/>
                </a:ext>
                <a:ext uri="{C183D7F6-B498-43B3-948B-1728B52AA6E4}">
                  <adec:decorative xmlns:adec="http://schemas.microsoft.com/office/drawing/2017/decorative" val="1"/>
                </a:ext>
              </a:extLst>
            </p:cNvPr>
            <p:cNvSpPr/>
            <p:nvPr/>
          </p:nvSpPr>
          <p:spPr>
            <a:xfrm>
              <a:off x="4063870" y="5543815"/>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21" name="Rectangle 15">
              <a:extLst>
                <a:ext uri="{FF2B5EF4-FFF2-40B4-BE49-F238E27FC236}">
                  <a16:creationId xmlns:a16="http://schemas.microsoft.com/office/drawing/2014/main" id="{0C0322C7-01A6-CD0C-1DBA-77F93B5B4C02}"/>
                </a:ext>
                <a:ext uri="{C183D7F6-B498-43B3-948B-1728B52AA6E4}">
                  <adec:decorative xmlns:adec="http://schemas.microsoft.com/office/drawing/2017/decorative" val="1"/>
                </a:ext>
              </a:extLst>
            </p:cNvPr>
            <p:cNvSpPr/>
            <p:nvPr/>
          </p:nvSpPr>
          <p:spPr>
            <a:xfrm>
              <a:off x="4063870" y="4949848"/>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lgn="r">
                <a:defRPr sz="3200" b="0">
                  <a:latin typeface="+mn-lt"/>
                  <a:ea typeface="+mn-ea"/>
                  <a:cs typeface="+mn-cs"/>
                  <a:sym typeface="Helvetica Neue Medium"/>
                </a:defRPr>
              </a:pPr>
              <a:endParaRPr dirty="0"/>
            </a:p>
          </p:txBody>
        </p:sp>
        <p:sp>
          <p:nvSpPr>
            <p:cNvPr id="22" name="Rectangle 15">
              <a:extLst>
                <a:ext uri="{FF2B5EF4-FFF2-40B4-BE49-F238E27FC236}">
                  <a16:creationId xmlns:a16="http://schemas.microsoft.com/office/drawing/2014/main" id="{5FE2C232-5EDD-8B33-4DA9-6C19E687CB38}"/>
                </a:ext>
                <a:ext uri="{C183D7F6-B498-43B3-948B-1728B52AA6E4}">
                  <adec:decorative xmlns:adec="http://schemas.microsoft.com/office/drawing/2017/decorative" val="1"/>
                </a:ext>
              </a:extLst>
            </p:cNvPr>
            <p:cNvSpPr/>
            <p:nvPr/>
          </p:nvSpPr>
          <p:spPr>
            <a:xfrm>
              <a:off x="1453297" y="616484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23" name="Rectangle 15">
              <a:extLst>
                <a:ext uri="{FF2B5EF4-FFF2-40B4-BE49-F238E27FC236}">
                  <a16:creationId xmlns:a16="http://schemas.microsoft.com/office/drawing/2014/main" id="{E557A727-D468-3628-FFEE-59BCF2319F93}"/>
                </a:ext>
                <a:ext uri="{C183D7F6-B498-43B3-948B-1728B52AA6E4}">
                  <adec:decorative xmlns:adec="http://schemas.microsoft.com/office/drawing/2017/decorative" val="1"/>
                </a:ext>
              </a:extLst>
            </p:cNvPr>
            <p:cNvSpPr/>
            <p:nvPr/>
          </p:nvSpPr>
          <p:spPr>
            <a:xfrm>
              <a:off x="1453297" y="555239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24" name="Rectangle 15">
              <a:extLst>
                <a:ext uri="{FF2B5EF4-FFF2-40B4-BE49-F238E27FC236}">
                  <a16:creationId xmlns:a16="http://schemas.microsoft.com/office/drawing/2014/main" id="{CBEF85D0-3AF6-1B4F-137C-CB44B042EDA3}"/>
                </a:ext>
                <a:ext uri="{C183D7F6-B498-43B3-948B-1728B52AA6E4}">
                  <adec:decorative xmlns:adec="http://schemas.microsoft.com/office/drawing/2017/decorative" val="1"/>
                </a:ext>
              </a:extLst>
            </p:cNvPr>
            <p:cNvSpPr/>
            <p:nvPr/>
          </p:nvSpPr>
          <p:spPr>
            <a:xfrm>
              <a:off x="1453297" y="4958428"/>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defRPr sz="3200" b="0">
                  <a:latin typeface="+mn-lt"/>
                  <a:ea typeface="+mn-ea"/>
                  <a:cs typeface="+mn-cs"/>
                  <a:sym typeface="Helvetica Neue Medium"/>
                </a:defRPr>
              </a:pPr>
              <a:endParaRPr/>
            </a:p>
          </p:txBody>
        </p:sp>
        <p:sp>
          <p:nvSpPr>
            <p:cNvPr id="29" name="TextBox 28">
              <a:extLst>
                <a:ext uri="{FF2B5EF4-FFF2-40B4-BE49-F238E27FC236}">
                  <a16:creationId xmlns:a16="http://schemas.microsoft.com/office/drawing/2014/main" id="{C8B60A1A-2696-971C-D57F-7825C622076A}"/>
                </a:ext>
              </a:extLst>
            </p:cNvPr>
            <p:cNvSpPr txBox="1"/>
            <p:nvPr/>
          </p:nvSpPr>
          <p:spPr>
            <a:xfrm>
              <a:off x="349217" y="4915629"/>
              <a:ext cx="99706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600" b="0" i="0" strike="noStrike" cap="none" spc="0" normalizeH="0" baseline="0" dirty="0">
                  <a:ln>
                    <a:noFill/>
                  </a:ln>
                  <a:solidFill>
                    <a:srgbClr val="FFFFFF"/>
                  </a:solidFill>
                  <a:effectLst/>
                  <a:uFillTx/>
                  <a:sym typeface="Helvetica Neue"/>
                </a:rPr>
                <a:t>Visionary</a:t>
              </a:r>
            </a:p>
          </p:txBody>
        </p:sp>
        <p:pic>
          <p:nvPicPr>
            <p:cNvPr id="30" name="Picture 29" descr="HHMI">
              <a:extLst>
                <a:ext uri="{FF2B5EF4-FFF2-40B4-BE49-F238E27FC236}">
                  <a16:creationId xmlns:a16="http://schemas.microsoft.com/office/drawing/2014/main" id="{8966AADA-EDC3-F95B-0DF3-F5933731979B}"/>
                </a:ext>
              </a:extLst>
            </p:cNvPr>
            <p:cNvPicPr>
              <a:picLocks noChangeAspect="1"/>
            </p:cNvPicPr>
            <p:nvPr/>
          </p:nvPicPr>
          <p:blipFill>
            <a:blip r:embed="rId5"/>
            <a:stretch>
              <a:fillRect/>
            </a:stretch>
          </p:blipFill>
          <p:spPr>
            <a:xfrm>
              <a:off x="1713060" y="5002321"/>
              <a:ext cx="572493" cy="381662"/>
            </a:xfrm>
            <a:prstGeom prst="rect">
              <a:avLst/>
            </a:prstGeom>
          </p:spPr>
        </p:pic>
        <p:pic>
          <p:nvPicPr>
            <p:cNvPr id="31" name="Picture 30" descr="Swiss National Science Foundation">
              <a:extLst>
                <a:ext uri="{FF2B5EF4-FFF2-40B4-BE49-F238E27FC236}">
                  <a16:creationId xmlns:a16="http://schemas.microsoft.com/office/drawing/2014/main" id="{7404F0AC-916A-2726-ED5B-1F5747AFB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3620" y="5657708"/>
              <a:ext cx="999591" cy="226574"/>
            </a:xfrm>
            <a:prstGeom prst="rect">
              <a:avLst/>
            </a:prstGeom>
          </p:spPr>
        </p:pic>
        <p:pic>
          <p:nvPicPr>
            <p:cNvPr id="32" name="Picture 31" descr="UK Research and Innovation">
              <a:extLst>
                <a:ext uri="{FF2B5EF4-FFF2-40B4-BE49-F238E27FC236}">
                  <a16:creationId xmlns:a16="http://schemas.microsoft.com/office/drawing/2014/main" id="{B12EBB69-7F11-2197-0B54-D7A0653AF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6338" y="6251363"/>
              <a:ext cx="954155" cy="281328"/>
            </a:xfrm>
            <a:prstGeom prst="rect">
              <a:avLst/>
            </a:prstGeom>
            <a:ln w="38100">
              <a:noFill/>
            </a:ln>
          </p:spPr>
        </p:pic>
        <p:sp>
          <p:nvSpPr>
            <p:cNvPr id="33" name="TextBox 32">
              <a:extLst>
                <a:ext uri="{FF2B5EF4-FFF2-40B4-BE49-F238E27FC236}">
                  <a16:creationId xmlns:a16="http://schemas.microsoft.com/office/drawing/2014/main" id="{BA5EC88E-4261-E5D7-86ED-B1CF939E7BB0}"/>
                </a:ext>
              </a:extLst>
            </p:cNvPr>
            <p:cNvSpPr txBox="1"/>
            <p:nvPr/>
          </p:nvSpPr>
          <p:spPr>
            <a:xfrm>
              <a:off x="2934542" y="4915629"/>
              <a:ext cx="100187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1600" b="0" i="0" strike="noStrike" cap="none" spc="0" normalizeH="0" baseline="0" dirty="0">
                  <a:ln>
                    <a:noFill/>
                  </a:ln>
                  <a:solidFill>
                    <a:srgbClr val="FFFFFF"/>
                  </a:solidFill>
                  <a:effectLst/>
                  <a:uFillTx/>
                  <a:sym typeface="Helvetica Neue"/>
                </a:rPr>
                <a:t>Sustainer</a:t>
              </a:r>
            </a:p>
          </p:txBody>
        </p:sp>
        <p:pic>
          <p:nvPicPr>
            <p:cNvPr id="34" name="Picture 9" descr="ASCB">
              <a:extLst>
                <a:ext uri="{FF2B5EF4-FFF2-40B4-BE49-F238E27FC236}">
                  <a16:creationId xmlns:a16="http://schemas.microsoft.com/office/drawing/2014/main" id="{BC76D926-861E-0BAE-89B5-3142C5165840}"/>
                </a:ext>
              </a:extLst>
            </p:cNvPr>
            <p:cNvPicPr>
              <a:picLocks noChangeAspect="1"/>
            </p:cNvPicPr>
            <p:nvPr/>
          </p:nvPicPr>
          <p:blipFill>
            <a:blip r:embed="rId8"/>
            <a:srcRect/>
            <a:stretch>
              <a:fillRect/>
            </a:stretch>
          </p:blipFill>
          <p:spPr>
            <a:xfrm>
              <a:off x="4218257" y="5025169"/>
              <a:ext cx="791466" cy="327139"/>
            </a:xfrm>
            <a:prstGeom prst="rect">
              <a:avLst/>
            </a:prstGeom>
            <a:ln w="12700" cap="flat">
              <a:noFill/>
              <a:miter lim="400000"/>
            </a:ln>
            <a:effectLst/>
          </p:spPr>
        </p:pic>
        <p:pic>
          <p:nvPicPr>
            <p:cNvPr id="35" name="Picture 2" descr="The Company of Biologists">
              <a:extLst>
                <a:ext uri="{FF2B5EF4-FFF2-40B4-BE49-F238E27FC236}">
                  <a16:creationId xmlns:a16="http://schemas.microsoft.com/office/drawing/2014/main" id="{07A4EACC-9B9A-0789-5435-5175B51ED3BC}"/>
                </a:ext>
              </a:extLst>
            </p:cNvPr>
            <p:cNvPicPr>
              <a:picLocks noChangeAspect="1"/>
            </p:cNvPicPr>
            <p:nvPr/>
          </p:nvPicPr>
          <p:blipFill>
            <a:blip r:embed="rId9"/>
            <a:stretch>
              <a:fillRect/>
            </a:stretch>
          </p:blipFill>
          <p:spPr>
            <a:xfrm>
              <a:off x="4304965" y="5578597"/>
              <a:ext cx="677191" cy="381662"/>
            </a:xfrm>
            <a:prstGeom prst="rect">
              <a:avLst/>
            </a:prstGeom>
            <a:ln w="12700" cap="flat">
              <a:noFill/>
              <a:miter lim="400000"/>
            </a:ln>
            <a:effectLst/>
          </p:spPr>
        </p:pic>
        <p:pic>
          <p:nvPicPr>
            <p:cNvPr id="36" name="Picture 35" descr="Dutch Research Council (NWO)">
              <a:extLst>
                <a:ext uri="{FF2B5EF4-FFF2-40B4-BE49-F238E27FC236}">
                  <a16:creationId xmlns:a16="http://schemas.microsoft.com/office/drawing/2014/main" id="{594AA5E8-8245-0767-4EB3-F4079E0AAD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90230" y="6176464"/>
              <a:ext cx="238539" cy="386206"/>
            </a:xfrm>
            <a:prstGeom prst="rect">
              <a:avLst/>
            </a:prstGeom>
          </p:spPr>
        </p:pic>
        <p:pic>
          <p:nvPicPr>
            <p:cNvPr id="37" name="Picture 36" descr="eLife">
              <a:extLst>
                <a:ext uri="{FF2B5EF4-FFF2-40B4-BE49-F238E27FC236}">
                  <a16:creationId xmlns:a16="http://schemas.microsoft.com/office/drawing/2014/main" id="{94D938CF-F8C3-5F58-9BA0-2FF960E7960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5913" y="4988012"/>
              <a:ext cx="999591" cy="392697"/>
            </a:xfrm>
            <a:prstGeom prst="rect">
              <a:avLst/>
            </a:prstGeom>
          </p:spPr>
        </p:pic>
        <p:pic>
          <p:nvPicPr>
            <p:cNvPr id="38" name="Picture 37" descr="EMBO">
              <a:extLst>
                <a:ext uri="{FF2B5EF4-FFF2-40B4-BE49-F238E27FC236}">
                  <a16:creationId xmlns:a16="http://schemas.microsoft.com/office/drawing/2014/main" id="{5B6CBAB7-C65B-8C90-6B6E-9A7A7C6ED0E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89334" y="5563692"/>
              <a:ext cx="728503" cy="408924"/>
            </a:xfrm>
            <a:prstGeom prst="rect">
              <a:avLst/>
            </a:prstGeom>
          </p:spPr>
        </p:pic>
        <p:pic>
          <p:nvPicPr>
            <p:cNvPr id="39" name="Picture 38" descr="Luxenbourg National Research Fund">
              <a:extLst>
                <a:ext uri="{FF2B5EF4-FFF2-40B4-BE49-F238E27FC236}">
                  <a16:creationId xmlns:a16="http://schemas.microsoft.com/office/drawing/2014/main" id="{556DF304-9332-6D0D-BD67-3F033B2D3B2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53789" y="6293663"/>
              <a:ext cx="999591" cy="167787"/>
            </a:xfrm>
            <a:prstGeom prst="rect">
              <a:avLst/>
            </a:prstGeom>
          </p:spPr>
        </p:pic>
        <p:pic>
          <p:nvPicPr>
            <p:cNvPr id="40" name="Picture 39" descr="PLOS">
              <a:extLst>
                <a:ext uri="{FF2B5EF4-FFF2-40B4-BE49-F238E27FC236}">
                  <a16:creationId xmlns:a16="http://schemas.microsoft.com/office/drawing/2014/main" id="{24A6193C-95B1-364D-49DF-422C8F0BFB77}"/>
                </a:ext>
              </a:extLst>
            </p:cNvPr>
            <p:cNvPicPr>
              <a:picLocks noChangeAspect="1"/>
            </p:cNvPicPr>
            <p:nvPr/>
          </p:nvPicPr>
          <p:blipFill>
            <a:blip r:embed="rId14"/>
            <a:stretch>
              <a:fillRect/>
            </a:stretch>
          </p:blipFill>
          <p:spPr>
            <a:xfrm>
              <a:off x="6768790" y="4949848"/>
              <a:ext cx="592672" cy="464840"/>
            </a:xfrm>
            <a:prstGeom prst="rect">
              <a:avLst/>
            </a:prstGeom>
          </p:spPr>
        </p:pic>
        <p:pic>
          <p:nvPicPr>
            <p:cNvPr id="41" name="Graphic 40" descr="The Research Council of Norway">
              <a:extLst>
                <a:ext uri="{FF2B5EF4-FFF2-40B4-BE49-F238E27FC236}">
                  <a16:creationId xmlns:a16="http://schemas.microsoft.com/office/drawing/2014/main" id="{5E1A5420-E0DC-5E8B-74D6-E25DD81C7C2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593384" y="5680123"/>
              <a:ext cx="999591" cy="181744"/>
            </a:xfrm>
            <a:prstGeom prst="rect">
              <a:avLst/>
            </a:prstGeom>
          </p:spPr>
        </p:pic>
        <p:pic>
          <p:nvPicPr>
            <p:cNvPr id="42" name="Picture 8" descr="Wellcome">
              <a:extLst>
                <a:ext uri="{FF2B5EF4-FFF2-40B4-BE49-F238E27FC236}">
                  <a16:creationId xmlns:a16="http://schemas.microsoft.com/office/drawing/2014/main" id="{64D423D9-FC1F-4FF0-3A14-50667D108FC5}"/>
                </a:ext>
              </a:extLst>
            </p:cNvPr>
            <p:cNvPicPr>
              <a:picLocks noChangeAspect="1"/>
            </p:cNvPicPr>
            <p:nvPr/>
          </p:nvPicPr>
          <p:blipFill>
            <a:blip r:embed="rId17"/>
            <a:stretch>
              <a:fillRect/>
            </a:stretch>
          </p:blipFill>
          <p:spPr>
            <a:xfrm>
              <a:off x="6902349" y="6193467"/>
              <a:ext cx="381662" cy="381662"/>
            </a:xfrm>
            <a:prstGeom prst="rect">
              <a:avLst/>
            </a:prstGeom>
            <a:ln w="12700" cap="flat">
              <a:noFill/>
              <a:miter lim="400000"/>
            </a:ln>
            <a:effectLst/>
          </p:spPr>
        </p:pic>
        <p:sp>
          <p:nvSpPr>
            <p:cNvPr id="43" name="TextBox 42">
              <a:extLst>
                <a:ext uri="{FF2B5EF4-FFF2-40B4-BE49-F238E27FC236}">
                  <a16:creationId xmlns:a16="http://schemas.microsoft.com/office/drawing/2014/main" id="{D99D8D0C-905D-B9C2-6C58-D31FEC8C0623}"/>
                </a:ext>
              </a:extLst>
            </p:cNvPr>
            <p:cNvSpPr txBox="1"/>
            <p:nvPr/>
          </p:nvSpPr>
          <p:spPr>
            <a:xfrm>
              <a:off x="7978975" y="4915629"/>
              <a:ext cx="124713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US" sz="1600" b="0" i="0" strike="noStrike" cap="none" spc="0" normalizeH="0" baseline="0" dirty="0">
                  <a:ln>
                    <a:noFill/>
                  </a:ln>
                  <a:solidFill>
                    <a:srgbClr val="FFFFFF"/>
                  </a:solidFill>
                  <a:effectLst/>
                  <a:uFillTx/>
                  <a:sym typeface="Helvetica Neue"/>
                </a:rPr>
                <a:t>Contributor</a:t>
              </a:r>
            </a:p>
          </p:txBody>
        </p:sp>
        <p:pic>
          <p:nvPicPr>
            <p:cNvPr id="44" name="Picture 11" descr="Cancer Research UK">
              <a:extLst>
                <a:ext uri="{FF2B5EF4-FFF2-40B4-BE49-F238E27FC236}">
                  <a16:creationId xmlns:a16="http://schemas.microsoft.com/office/drawing/2014/main" id="{A5FA2902-2D51-FD05-6A98-3946270F08A9}"/>
                </a:ext>
              </a:extLst>
            </p:cNvPr>
            <p:cNvPicPr>
              <a:picLocks noChangeAspect="1"/>
            </p:cNvPicPr>
            <p:nvPr/>
          </p:nvPicPr>
          <p:blipFill>
            <a:blip r:embed="rId18"/>
            <a:stretch>
              <a:fillRect/>
            </a:stretch>
          </p:blipFill>
          <p:spPr>
            <a:xfrm>
              <a:off x="9446462" y="4987845"/>
              <a:ext cx="942375" cy="381662"/>
            </a:xfrm>
            <a:prstGeom prst="rect">
              <a:avLst/>
            </a:prstGeom>
            <a:ln w="12700" cap="flat">
              <a:noFill/>
              <a:miter lim="400000"/>
            </a:ln>
            <a:effectLst/>
          </p:spPr>
        </p:pic>
        <p:pic>
          <p:nvPicPr>
            <p:cNvPr id="45" name="Picture 7" descr="F1000 Research">
              <a:extLst>
                <a:ext uri="{FF2B5EF4-FFF2-40B4-BE49-F238E27FC236}">
                  <a16:creationId xmlns:a16="http://schemas.microsoft.com/office/drawing/2014/main" id="{E4D36A64-2F00-D928-B01F-EFB35F48BEB4}"/>
                </a:ext>
              </a:extLst>
            </p:cNvPr>
            <p:cNvPicPr>
              <a:picLocks noChangeAspect="1"/>
            </p:cNvPicPr>
            <p:nvPr/>
          </p:nvPicPr>
          <p:blipFill>
            <a:blip r:embed="rId19"/>
            <a:srcRect t="39354" b="35298"/>
            <a:stretch>
              <a:fillRect/>
            </a:stretch>
          </p:blipFill>
          <p:spPr>
            <a:xfrm>
              <a:off x="9380593" y="5657263"/>
              <a:ext cx="1032504" cy="261712"/>
            </a:xfrm>
            <a:prstGeom prst="rect">
              <a:avLst/>
            </a:prstGeom>
            <a:ln w="12700" cap="flat">
              <a:noFill/>
              <a:miter lim="400000"/>
            </a:ln>
            <a:effectLst/>
          </p:spPr>
        </p:pic>
        <p:pic>
          <p:nvPicPr>
            <p:cNvPr id="46" name="Picture 45" descr="Hindawi">
              <a:extLst>
                <a:ext uri="{FF2B5EF4-FFF2-40B4-BE49-F238E27FC236}">
                  <a16:creationId xmlns:a16="http://schemas.microsoft.com/office/drawing/2014/main" id="{09F4A7F7-9842-8718-B70D-2843D1CD834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439570" y="6236726"/>
              <a:ext cx="922918" cy="293441"/>
            </a:xfrm>
            <a:prstGeom prst="rect">
              <a:avLst/>
            </a:prstGeom>
          </p:spPr>
        </p:pic>
        <p:pic>
          <p:nvPicPr>
            <p:cNvPr id="47" name="Picture 46" descr="Iowa State University - University Library">
              <a:extLst>
                <a:ext uri="{FF2B5EF4-FFF2-40B4-BE49-F238E27FC236}">
                  <a16:creationId xmlns:a16="http://schemas.microsoft.com/office/drawing/2014/main" id="{666EE8B7-CB57-ACF8-EA1B-3261D8ADFF3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593572" y="5078578"/>
              <a:ext cx="1063111" cy="191754"/>
            </a:xfrm>
            <a:prstGeom prst="rect">
              <a:avLst/>
            </a:prstGeom>
          </p:spPr>
        </p:pic>
        <p:pic>
          <p:nvPicPr>
            <p:cNvPr id="48" name="Picture 6" descr="Science Foundation Ireland">
              <a:extLst>
                <a:ext uri="{FF2B5EF4-FFF2-40B4-BE49-F238E27FC236}">
                  <a16:creationId xmlns:a16="http://schemas.microsoft.com/office/drawing/2014/main" id="{7067D1FF-174C-3D7C-F4E3-3AE2BB75C9C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678574" y="5566533"/>
              <a:ext cx="894984" cy="40892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University of Calgary">
              <a:extLst>
                <a:ext uri="{FF2B5EF4-FFF2-40B4-BE49-F238E27FC236}">
                  <a16:creationId xmlns:a16="http://schemas.microsoft.com/office/drawing/2014/main" id="{EEDD7C82-87FF-0988-DC31-79EC63C5475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747384" y="6178984"/>
              <a:ext cx="757363" cy="4089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04100261"/>
      </p:ext>
    </p:extLst>
  </p:cSld>
  <p:clrMapOvr>
    <a:masterClrMapping/>
  </p:clrMapOvr>
</p:sld>
</file>

<file path=ppt/theme/theme1.xml><?xml version="1.0" encoding="utf-8"?>
<a:theme xmlns:a="http://schemas.openxmlformats.org/drawingml/2006/main" name="DORA presentation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presentation theme" id="{13B35946-1941-43F5-9B4A-8F45FE36B1EF}" vid="{969A996D-BB95-4F85-B957-14B22A4F1C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DORA presentation theme</Template>
  <TotalTime>18</TotalTime>
  <Words>232</Words>
  <Application>Microsoft Office PowerPoint</Application>
  <PresentationFormat>Widescreen</PresentationFormat>
  <Paragraphs>12</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Helvetica Neue</vt:lpstr>
      <vt:lpstr>Jaapokki</vt:lpstr>
      <vt:lpstr>Lora</vt:lpstr>
      <vt:lpstr>Rutan</vt:lpstr>
      <vt:lpstr>RutanTrial</vt:lpstr>
      <vt:lpstr>DORA presentation theme</vt:lpstr>
      <vt:lpstr>How to use this resource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Zen Faulkes</dc:creator>
  <cp:lastModifiedBy>Zen Faulkes</cp:lastModifiedBy>
  <cp:revision>1</cp:revision>
  <dcterms:created xsi:type="dcterms:W3CDTF">2024-07-10T14:25:29Z</dcterms:created>
  <dcterms:modified xsi:type="dcterms:W3CDTF">2024-07-10T14:43:34Z</dcterms:modified>
</cp:coreProperties>
</file>