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sldIdLst>
    <p:sldId id="311" r:id="rId2"/>
    <p:sldId id="319" r:id="rId3"/>
    <p:sldId id="334" r:id="rId4"/>
    <p:sldId id="337" r:id="rId5"/>
    <p:sldId id="335" r:id="rId6"/>
    <p:sldId id="257" r:id="rId7"/>
    <p:sldId id="258" r:id="rId8"/>
    <p:sldId id="259" r:id="rId9"/>
    <p:sldId id="260" r:id="rId10"/>
    <p:sldId id="261" r:id="rId11"/>
    <p:sldId id="339" r:id="rId12"/>
    <p:sldId id="341" r:id="rId13"/>
    <p:sldId id="340" r:id="rId14"/>
    <p:sldId id="262" r:id="rId15"/>
    <p:sldId id="329" r:id="rId16"/>
    <p:sldId id="330" r:id="rId17"/>
    <p:sldId id="333" r:id="rId18"/>
    <p:sldId id="322" r:id="rId19"/>
    <p:sldId id="323" r:id="rId20"/>
    <p:sldId id="328" r:id="rId21"/>
    <p:sldId id="327" r:id="rId22"/>
    <p:sldId id="321" r:id="rId23"/>
    <p:sldId id="331" r:id="rId24"/>
  </p:sldIdLst>
  <p:sldSz cx="12192000" cy="6858000"/>
  <p:notesSz cx="6858000" cy="9144000"/>
  <p:embeddedFontLst>
    <p:embeddedFont>
      <p:font typeface="Jaapokki" panose="00000500000000000000" pitchFamily="50" charset="0"/>
      <p:regular r:id="rId26"/>
    </p:embeddedFont>
    <p:embeddedFont>
      <p:font typeface="Lora" pitchFamily="2" charset="0"/>
      <p:regular r:id="rId27"/>
      <p:bold r:id="rId28"/>
      <p:italic r:id="rId29"/>
      <p:boldItalic r:id="rId30"/>
    </p:embeddedFont>
    <p:embeddedFont>
      <p:font typeface="Rutan" pitchFamily="50"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68992E-2202-55E3-CE09-96B9F792CBA3}" name="Haley Hazlett" initials="HH" userId="S::hhazlett@ascb.org::c911c53a-0ee2-4048-b3e4-6bfa9c42d41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B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226" autoAdjust="0"/>
  </p:normalViewPr>
  <p:slideViewPr>
    <p:cSldViewPr snapToGrid="0">
      <p:cViewPr varScale="1">
        <p:scale>
          <a:sx n="76" d="100"/>
          <a:sy n="76" d="100"/>
        </p:scale>
        <p:origin x="869" y="58"/>
      </p:cViewPr>
      <p:guideLst/>
    </p:cSldViewPr>
  </p:slideViewPr>
  <p:outlineViewPr>
    <p:cViewPr>
      <p:scale>
        <a:sx n="33" d="100"/>
        <a:sy n="33" d="100"/>
      </p:scale>
      <p:origin x="0" y="-76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utan" pitchFamily="50"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utan" pitchFamily="50" charset="0"/>
              </a:defRPr>
            </a:lvl1pPr>
          </a:lstStyle>
          <a:p>
            <a:fld id="{5630B67B-2B13-4DB1-BA58-E5D7FE1ABC0B}" type="datetimeFigureOut">
              <a:rPr lang="en-US" smtClean="0"/>
              <a:pPr/>
              <a:t>7/10/2024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utan"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utan" pitchFamily="50" charset="0"/>
              </a:defRPr>
            </a:lvl1pPr>
          </a:lstStyle>
          <a:p>
            <a:fld id="{D14F9990-AA1A-44D2-8A5A-751AD3FDB23A}" type="slidenum">
              <a:rPr lang="en-US" smtClean="0"/>
              <a:pPr/>
              <a:t>‹#›</a:t>
            </a:fld>
            <a:endParaRPr lang="en-US" dirty="0"/>
          </a:p>
        </p:txBody>
      </p:sp>
    </p:spTree>
    <p:extLst>
      <p:ext uri="{BB962C8B-B14F-4D97-AF65-F5344CB8AC3E}">
        <p14:creationId xmlns:p14="http://schemas.microsoft.com/office/powerpoint/2010/main" val="255482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utan" pitchFamily="50" charset="0"/>
        <a:ea typeface="+mn-ea"/>
        <a:cs typeface="+mn-cs"/>
      </a:defRPr>
    </a:lvl1pPr>
    <a:lvl2pPr marL="457200" algn="l" defTabSz="914400" rtl="0" eaLnBrk="1" latinLnBrk="0" hangingPunct="1">
      <a:defRPr sz="1200" kern="1200">
        <a:solidFill>
          <a:schemeClr val="tx1"/>
        </a:solidFill>
        <a:latin typeface="Rutan" pitchFamily="50" charset="0"/>
        <a:ea typeface="+mn-ea"/>
        <a:cs typeface="+mn-cs"/>
      </a:defRPr>
    </a:lvl2pPr>
    <a:lvl3pPr marL="914400" algn="l" defTabSz="914400" rtl="0" eaLnBrk="1" latinLnBrk="0" hangingPunct="1">
      <a:defRPr sz="1200" kern="1200">
        <a:solidFill>
          <a:schemeClr val="tx1"/>
        </a:solidFill>
        <a:latin typeface="Rutan" pitchFamily="50" charset="0"/>
        <a:ea typeface="+mn-ea"/>
        <a:cs typeface="+mn-cs"/>
      </a:defRPr>
    </a:lvl3pPr>
    <a:lvl4pPr marL="1371600" algn="l" defTabSz="914400" rtl="0" eaLnBrk="1" latinLnBrk="0" hangingPunct="1">
      <a:defRPr sz="1200" kern="1200">
        <a:solidFill>
          <a:schemeClr val="tx1"/>
        </a:solidFill>
        <a:latin typeface="Rutan" pitchFamily="50" charset="0"/>
        <a:ea typeface="+mn-ea"/>
        <a:cs typeface="+mn-cs"/>
      </a:defRPr>
    </a:lvl4pPr>
    <a:lvl5pPr marL="1828800" algn="l" defTabSz="914400" rtl="0" eaLnBrk="1" latinLnBrk="0" hangingPunct="1">
      <a:defRPr sz="1200" kern="1200">
        <a:solidFill>
          <a:schemeClr val="tx1"/>
        </a:solidFill>
        <a:latin typeface="Rutan"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a:p>
        </p:txBody>
      </p:sp>
    </p:spTree>
    <p:extLst>
      <p:ext uri="{BB962C8B-B14F-4D97-AF65-F5344CB8AC3E}">
        <p14:creationId xmlns:p14="http://schemas.microsoft.com/office/powerpoint/2010/main" val="82765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https://sfdora.org/2020/05/19/rethinking-research-assessment-ideas-for-action/</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t>14</a:t>
            </a:fld>
            <a:endParaRPr lang="en-US"/>
          </a:p>
        </p:txBody>
      </p:sp>
    </p:spTree>
    <p:extLst>
      <p:ext uri="{BB962C8B-B14F-4D97-AF65-F5344CB8AC3E}">
        <p14:creationId xmlns:p14="http://schemas.microsoft.com/office/powerpoint/2010/main" val="248613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a:p>
        </p:txBody>
      </p:sp>
    </p:spTree>
    <p:extLst>
      <p:ext uri="{BB962C8B-B14F-4D97-AF65-F5344CB8AC3E}">
        <p14:creationId xmlns:p14="http://schemas.microsoft.com/office/powerpoint/2010/main" val="82765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524000" y="1122363"/>
            <a:ext cx="9144000" cy="2387600"/>
          </a:xfrm>
        </p:spPr>
        <p:txBody>
          <a:bodyPr anchor="b"/>
          <a:lstStyle>
            <a:lvl1pPr algn="ctr">
              <a:defRPr sz="6000">
                <a:latin typeface="Jaapokki" panose="00000500000000000000"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524000" y="3602038"/>
            <a:ext cx="9144000" cy="1655762"/>
          </a:xfrm>
        </p:spPr>
        <p:txBody>
          <a:bodyPr/>
          <a:lstStyle>
            <a:lvl1pPr marL="0" indent="0" algn="ctr">
              <a:buNone/>
              <a:defRPr sz="2400">
                <a:latin typeface="Rutan"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424900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356526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2980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584952" y="1574800"/>
            <a:ext cx="47625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a:latin typeface="Rutan" pitchFamily="50" charset="0"/>
              </a:defRPr>
            </a:lvl1pPr>
          </a:lstStyle>
          <a:p>
            <a:r>
              <a:rPr dirty="0"/>
              <a:t>Title Text</a:t>
            </a:r>
          </a:p>
        </p:txBody>
      </p:sp>
      <p:sp>
        <p:nvSpPr>
          <p:cNvPr id="67" name="Body Level One…"/>
          <p:cNvSpPr txBox="1">
            <a:spLocks noGrp="1"/>
          </p:cNvSpPr>
          <p:nvPr>
            <p:ph type="body" sz="half" idx="1"/>
          </p:nvPr>
        </p:nvSpPr>
        <p:spPr>
          <a:xfrm>
            <a:off x="844550" y="1574800"/>
            <a:ext cx="5111751" cy="4648200"/>
          </a:xfrm>
          <a:prstGeom prst="rect">
            <a:avLst/>
          </a:prstGeom>
        </p:spPr>
        <p:txBody>
          <a:bodyPr/>
          <a:lstStyle>
            <a:lvl1pPr marL="0" indent="0">
              <a:spcBef>
                <a:spcPts val="3200"/>
              </a:spcBef>
              <a:buClrTx/>
              <a:buFontTx/>
              <a:buNone/>
              <a:defRPr sz="3200">
                <a:latin typeface="Lora" pitchFamily="2" charset="0"/>
              </a:defRPr>
            </a:lvl1pPr>
            <a:lvl2pPr marL="558807" indent="-279404">
              <a:spcBef>
                <a:spcPts val="0"/>
              </a:spcBef>
              <a:buClrTx/>
              <a:defRPr sz="2400">
                <a:latin typeface="Lora" pitchFamily="2" charset="0"/>
              </a:defRPr>
            </a:lvl2pPr>
            <a:lvl3pPr marL="838211" indent="-279404">
              <a:spcBef>
                <a:spcPts val="0"/>
              </a:spcBef>
              <a:buClrTx/>
              <a:defRPr sz="1600">
                <a:latin typeface="Lora" pitchFamily="2" charset="0"/>
              </a:defRPr>
            </a:lvl3pPr>
            <a:lvl4pPr marL="1117614" indent="-279404">
              <a:spcBef>
                <a:spcPts val="0"/>
              </a:spcBef>
              <a:buClrTx/>
              <a:defRPr sz="1600">
                <a:latin typeface="Lora" pitchFamily="2" charset="0"/>
              </a:defRPr>
            </a:lvl4pPr>
            <a:lvl5pPr marL="1397018" indent="-279404">
              <a:spcBef>
                <a:spcPts val="0"/>
              </a:spcBef>
              <a:buClrTx/>
              <a:defRPr sz="1600">
                <a:latin typeface="Lora" pitchFamily="2"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55774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342098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28765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313144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9872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111695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414308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62984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367523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ora" pitchFamily="2" charset="0"/>
              </a:defRPr>
            </a:lvl1pPr>
          </a:lstStyle>
          <a:p>
            <a:fld id="{C11B3B95-26FF-4681-85A3-D37F5BD4C86A}" type="datetimeFigureOut">
              <a:rPr lang="en-US" smtClean="0"/>
              <a:pPr/>
              <a:t>7/10/2024</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ora" pitchFamily="2" charset="0"/>
              </a:defRPr>
            </a:lvl1pPr>
          </a:lstStyle>
          <a:p>
            <a:fld id="{89CE4DB0-0814-4A83-B3ED-C0DF411EE77A}" type="slidenum">
              <a:rPr lang="en-US" smtClean="0"/>
              <a:pPr/>
              <a:t>‹#›</a:t>
            </a:fld>
            <a:endParaRPr lang="en-US"/>
          </a:p>
        </p:txBody>
      </p:sp>
      <p:sp>
        <p:nvSpPr>
          <p:cNvPr id="7" name="Rectangle 6">
            <a:extLst>
              <a:ext uri="{FF2B5EF4-FFF2-40B4-BE49-F238E27FC236}">
                <a16:creationId xmlns:a16="http://schemas.microsoft.com/office/drawing/2014/main" id="{ABBE5E35-3B81-B17F-7C3D-B970831AC30E}"/>
              </a:ext>
            </a:extLst>
          </p:cNvPr>
          <p:cNvSpPr/>
          <p:nvPr userDrawn="1"/>
        </p:nvSpPr>
        <p:spPr>
          <a:xfrm>
            <a:off x="0" y="0"/>
            <a:ext cx="12192000" cy="6858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64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fdora.org/dora-case-studie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sfdora.org/2023/03/02/introducing-two-new-tools-to-support-responsible-research-assessment-debiasing-committee-composition-and-building-blocks-for-impact/" TargetMode="External"/><Relationship Id="rId2" Type="http://schemas.openxmlformats.org/officeDocument/2006/relationships/hyperlink" Target="https://sfdora.org/resource-library/"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sfdora.org/reformscap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sfdora.org/resource/rethinking-research-assessmen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fdora.org/2018/05/15/how-to-strengthen-hiring-practices-at-academic-institutions-an-interview-with-dr-sandra-schmid/"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dirnagl/status/970227847943114752"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jdwasmuth/status/1679510361719058432"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ellcome.org/news/how-we-judge-research-outputs-when-making-funding-decisions"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news.cancerresearchuk.org/2018/02/20/improving-research-evaluation-dora/"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hyperlink" Target="https://plos.org/publish/dor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fdora.org/contact" TargetMode="External"/><Relationship Id="rId2" Type="http://schemas.openxmlformats.org/officeDocument/2006/relationships/hyperlink" Target="https://sfdora.org/sign"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tiff"/><Relationship Id="rId21" Type="http://schemas.openxmlformats.org/officeDocument/2006/relationships/image" Target="../media/image34.jpeg"/><Relationship Id="rId7" Type="http://schemas.openxmlformats.org/officeDocument/2006/relationships/image" Target="../media/image20.png"/><Relationship Id="rId12" Type="http://schemas.openxmlformats.org/officeDocument/2006/relationships/image" Target="../media/image25.tiff"/><Relationship Id="rId17"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9.png"/><Relationship Id="rId20"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svg"/></Relationships>
</file>

<file path=ppt/slides/_rels/slide23.xml.rels><?xml version="1.0" encoding="UTF-8" standalone="yes"?>
<Relationships xmlns="http://schemas.openxmlformats.org/package/2006/relationships"><Relationship Id="rId2" Type="http://schemas.openxmlformats.org/officeDocument/2006/relationships/hyperlink" Target="https://sfdora.org/te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S0010-9452(08)70603-8" TargetMode="External"/><Relationship Id="rId2" Type="http://schemas.openxmlformats.org/officeDocument/2006/relationships/hyperlink" Target="https://doi.org/10.1136/bmj.314.7079.497" TargetMode="External"/><Relationship Id="rId1" Type="http://schemas.openxmlformats.org/officeDocument/2006/relationships/slideLayout" Target="../slideLayouts/slideLayout2.xml"/><Relationship Id="rId4" Type="http://schemas.openxmlformats.org/officeDocument/2006/relationships/hyperlink" Target="https://www.nature.com/nature-index/news/whats-wrong-with-the-jif-in-five-graph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nature-index/news/whats-wrong-with-the-jif-in-five-graph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sfdora.org/sign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fdora.org/2023/03/29/towards-the-future-of-responsible-research-assessment-announcing-doras-new-three-year-strategic-pla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325AE-888E-5AB3-180E-396389D2AFB1}"/>
              </a:ext>
            </a:extLst>
          </p:cNvPr>
          <p:cNvSpPr>
            <a:spLocks noGrp="1"/>
          </p:cNvSpPr>
          <p:nvPr>
            <p:ph type="title"/>
          </p:nvPr>
        </p:nvSpPr>
        <p:spPr/>
        <p:txBody>
          <a:bodyPr/>
          <a:lstStyle/>
          <a:p>
            <a:r>
              <a:rPr lang="en-US" dirty="0"/>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fontScale="85000" lnSpcReduction="10000"/>
          </a:bodyPr>
          <a:lstStyle/>
          <a:p>
            <a:pPr algn="l"/>
            <a:r>
              <a:rPr lang="en-US" sz="2000" dirty="0">
                <a:latin typeface="+mn-lt"/>
                <a:cs typeface="Calibri" panose="020F0502020204030204" pitchFamily="34" charset="0"/>
              </a:rPr>
              <a:t>Notes and additional resources for users are included in the notes section.</a:t>
            </a:r>
          </a:p>
          <a:p>
            <a:pPr algn="l"/>
            <a:r>
              <a:rPr lang="en-US" sz="2000" dirty="0">
                <a:latin typeface="+mn-lt"/>
                <a:cs typeface="Calibri" panose="020F0502020204030204" pitchFamily="34" charset="0"/>
              </a:rPr>
              <a:t>This content is available under a Creative Commons Attribution License (</a:t>
            </a:r>
            <a:r>
              <a:rPr lang="en-US" sz="2000" dirty="0">
                <a:latin typeface="+mn-lt"/>
                <a:cs typeface="Calibri" panose="020F0502020204030204" pitchFamily="34" charset="0"/>
                <a:hlinkClick r:id="rId2"/>
              </a:rPr>
              <a:t>CC BY-SA 4.0</a:t>
            </a:r>
            <a:r>
              <a:rPr lang="en-US" sz="2000" dirty="0">
                <a:latin typeface="+mn-lt"/>
                <a:cs typeface="Calibri" panose="020F0502020204030204" pitchFamily="34" charset="0"/>
              </a:rPr>
              <a:t>),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p:txBody>
      </p:sp>
      <p:pic>
        <p:nvPicPr>
          <p:cNvPr id="2052" name="Picture 4" descr="Creative Commons CC BY-SA logo.">
            <a:extLst>
              <a:ext uri="{FF2B5EF4-FFF2-40B4-BE49-F238E27FC236}">
                <a16:creationId xmlns:a16="http://schemas.microsoft.com/office/drawing/2014/main" id="{EBBE8861-BA67-087A-EBEF-F944F2B312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3087936"/>
            <a:ext cx="5181600" cy="182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F55C-B51F-7BCC-A784-3DB0D7CC6843}"/>
              </a:ext>
            </a:extLst>
          </p:cNvPr>
          <p:cNvSpPr>
            <a:spLocks noGrp="1"/>
          </p:cNvSpPr>
          <p:nvPr>
            <p:ph type="title"/>
          </p:nvPr>
        </p:nvSpPr>
        <p:spPr/>
        <p:txBody>
          <a:bodyPr/>
          <a:lstStyle/>
          <a:p>
            <a:r>
              <a:rPr lang="en-US" dirty="0"/>
              <a:t>DORA’s approaches</a:t>
            </a:r>
          </a:p>
        </p:txBody>
      </p:sp>
      <p:sp>
        <p:nvSpPr>
          <p:cNvPr id="3" name="Content Placeholder 2">
            <a:extLst>
              <a:ext uri="{FF2B5EF4-FFF2-40B4-BE49-F238E27FC236}">
                <a16:creationId xmlns:a16="http://schemas.microsoft.com/office/drawing/2014/main" id="{3EEC9DF9-AF12-0528-489A-F0C5F7A7ACAF}"/>
              </a:ext>
            </a:extLst>
          </p:cNvPr>
          <p:cNvSpPr>
            <a:spLocks noGrp="1"/>
          </p:cNvSpPr>
          <p:nvPr>
            <p:ph idx="1"/>
          </p:nvPr>
        </p:nvSpPr>
        <p:spPr/>
        <p:txBody>
          <a:bodyPr/>
          <a:lstStyle/>
          <a:p>
            <a:pPr>
              <a:lnSpc>
                <a:spcPct val="150000"/>
              </a:lnSpc>
            </a:pPr>
            <a:r>
              <a:rPr lang="en-US" dirty="0"/>
              <a:t>Community engagement</a:t>
            </a:r>
          </a:p>
          <a:p>
            <a:pPr>
              <a:lnSpc>
                <a:spcPct val="150000"/>
              </a:lnSpc>
            </a:pPr>
            <a:r>
              <a:rPr lang="en-US" dirty="0"/>
              <a:t>Resource development</a:t>
            </a:r>
          </a:p>
          <a:p>
            <a:pPr>
              <a:lnSpc>
                <a:spcPct val="150000"/>
              </a:lnSpc>
            </a:pPr>
            <a:r>
              <a:rPr lang="en-US" dirty="0"/>
              <a:t>Partnership</a:t>
            </a:r>
          </a:p>
          <a:p>
            <a:pPr>
              <a:lnSpc>
                <a:spcPct val="150000"/>
              </a:lnSpc>
            </a:pPr>
            <a:r>
              <a:rPr lang="en-US" dirty="0"/>
              <a:t>Advising</a:t>
            </a:r>
          </a:p>
          <a:p>
            <a:pPr>
              <a:lnSpc>
                <a:spcPct val="150000"/>
              </a:lnSpc>
            </a:pPr>
            <a:r>
              <a:rPr lang="en-US" dirty="0"/>
              <a:t>Convening</a:t>
            </a:r>
          </a:p>
        </p:txBody>
      </p:sp>
    </p:spTree>
    <p:extLst>
      <p:ext uri="{BB962C8B-B14F-4D97-AF65-F5344CB8AC3E}">
        <p14:creationId xmlns:p14="http://schemas.microsoft.com/office/powerpoint/2010/main" val="274112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DORA resources</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a:bodyPr>
          <a:lstStyle/>
          <a:p>
            <a:r>
              <a:rPr lang="en-US" dirty="0">
                <a:hlinkClick r:id="rId2"/>
              </a:rPr>
              <a:t>Case studies</a:t>
            </a:r>
            <a:r>
              <a:rPr lang="en-US" dirty="0"/>
              <a:t>: Describes how single institutions changed their assessment policies</a:t>
            </a:r>
          </a:p>
        </p:txBody>
      </p:sp>
      <p:pic>
        <p:nvPicPr>
          <p:cNvPr id="8" name="Content Placeholder 7" descr="Screenshot of DORA case studies page, with title, &quot;Reimagining academic assessment: stories of innovation and change.&quot;">
            <a:extLst>
              <a:ext uri="{FF2B5EF4-FFF2-40B4-BE49-F238E27FC236}">
                <a16:creationId xmlns:a16="http://schemas.microsoft.com/office/drawing/2014/main" id="{7403F793-BF55-6864-81A5-2DB0CC559734}"/>
              </a:ext>
            </a:extLst>
          </p:cNvPr>
          <p:cNvPicPr>
            <a:picLocks noGrp="1" noChangeAspect="1"/>
          </p:cNvPicPr>
          <p:nvPr>
            <p:ph sz="half" idx="2"/>
          </p:nvPr>
        </p:nvPicPr>
        <p:blipFill>
          <a:blip r:embed="rId3"/>
          <a:stretch>
            <a:fillRect/>
          </a:stretch>
        </p:blipFill>
        <p:spPr>
          <a:xfrm>
            <a:off x="6172200" y="2527077"/>
            <a:ext cx="5181600" cy="2948434"/>
          </a:xfrm>
        </p:spPr>
      </p:pic>
    </p:spTree>
    <p:extLst>
      <p:ext uri="{BB962C8B-B14F-4D97-AF65-F5344CB8AC3E}">
        <p14:creationId xmlns:p14="http://schemas.microsoft.com/office/powerpoint/2010/main" val="137773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DORA resource library</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lnSpcReduction="10000"/>
          </a:bodyPr>
          <a:lstStyle/>
          <a:p>
            <a:r>
              <a:rPr lang="en-US" dirty="0">
                <a:hlinkClick r:id="rId2"/>
              </a:rPr>
              <a:t>Resource library</a:t>
            </a:r>
            <a:r>
              <a:rPr lang="en-US" dirty="0"/>
              <a:t>: Tools and articles to support research assessment reform</a:t>
            </a:r>
          </a:p>
          <a:p>
            <a:pPr lvl="1"/>
            <a:r>
              <a:rPr lang="en-US" dirty="0">
                <a:hlinkClick r:id="rId3"/>
              </a:rPr>
              <a:t>Project TARA toolkit</a:t>
            </a:r>
            <a:endParaRPr lang="en-US" dirty="0"/>
          </a:p>
          <a:p>
            <a:pPr lvl="2"/>
            <a:r>
              <a:rPr lang="en-US" dirty="0"/>
              <a:t>“Debiasing Committee Composition and Deliberative Processes”</a:t>
            </a:r>
          </a:p>
          <a:p>
            <a:pPr lvl="2"/>
            <a:r>
              <a:rPr lang="en-US" dirty="0"/>
              <a:t>“Building Blocks for Impact”</a:t>
            </a:r>
            <a:endParaRPr lang="en-US" b="1" dirty="0"/>
          </a:p>
        </p:txBody>
      </p:sp>
      <p:pic>
        <p:nvPicPr>
          <p:cNvPr id="1028" name="Picture 4" descr="&quot;Building Blocks for Impact,&quot; a single page tool that shows two dimensions along which impact can be viewed: &quot;Scale of influence&quot; on the vertical, and &quot;New audiences&quot; on the horizontal.">
            <a:extLst>
              <a:ext uri="{FF2B5EF4-FFF2-40B4-BE49-F238E27FC236}">
                <a16:creationId xmlns:a16="http://schemas.microsoft.com/office/drawing/2014/main" id="{347725E7-E4C0-5172-1792-53CB8EC2D89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354339" y="1825625"/>
            <a:ext cx="28173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3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nlarged portion of DORA logo in gold.">
            <a:extLst>
              <a:ext uri="{FF2B5EF4-FFF2-40B4-BE49-F238E27FC236}">
                <a16:creationId xmlns:a16="http://schemas.microsoft.com/office/drawing/2014/main" id="{E4077DAB-258B-FADF-946F-44E5C2D1734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a:bodyPr>
          <a:lstStyle/>
          <a:p>
            <a:r>
              <a:rPr lang="en-US" dirty="0">
                <a:hlinkClick r:id="rId4"/>
              </a:rPr>
              <a:t>Reformscape</a:t>
            </a:r>
            <a:r>
              <a:rPr lang="en-US" dirty="0"/>
              <a:t>: An observatory of responsible research assessment policies from research institutions</a:t>
            </a:r>
          </a:p>
        </p:txBody>
      </p:sp>
      <p:pic>
        <p:nvPicPr>
          <p:cNvPr id="6" name="Content Placeholder 5" descr="Reformscape logo">
            <a:extLst>
              <a:ext uri="{FF2B5EF4-FFF2-40B4-BE49-F238E27FC236}">
                <a16:creationId xmlns:a16="http://schemas.microsoft.com/office/drawing/2014/main" id="{6E1E70E3-7557-8306-DA91-E44347AEE1C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200" y="3558154"/>
            <a:ext cx="5181600" cy="886280"/>
          </a:xfrm>
        </p:spPr>
      </p:pic>
    </p:spTree>
    <p:extLst>
      <p:ext uri="{BB962C8B-B14F-4D97-AF65-F5344CB8AC3E}">
        <p14:creationId xmlns:p14="http://schemas.microsoft.com/office/powerpoint/2010/main" val="158422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5AA6D-8656-8453-0CE0-70A68F24192F}"/>
              </a:ext>
            </a:extLst>
          </p:cNvPr>
          <p:cNvSpPr>
            <a:spLocks noGrp="1"/>
          </p:cNvSpPr>
          <p:nvPr>
            <p:ph type="title"/>
          </p:nvPr>
        </p:nvSpPr>
        <p:spPr/>
        <p:txBody>
          <a:bodyPr/>
          <a:lstStyle/>
          <a:p>
            <a:r>
              <a:rPr lang="en-US" dirty="0"/>
              <a:t>Ideas for action</a:t>
            </a:r>
          </a:p>
        </p:txBody>
      </p:sp>
      <p:sp>
        <p:nvSpPr>
          <p:cNvPr id="5" name="Content Placeholder 4">
            <a:extLst>
              <a:ext uri="{FF2B5EF4-FFF2-40B4-BE49-F238E27FC236}">
                <a16:creationId xmlns:a16="http://schemas.microsoft.com/office/drawing/2014/main" id="{F6EBA71D-04A0-CDC2-90F1-AF9E43DC7430}"/>
              </a:ext>
            </a:extLst>
          </p:cNvPr>
          <p:cNvSpPr>
            <a:spLocks noGrp="1"/>
          </p:cNvSpPr>
          <p:nvPr>
            <p:ph sz="half" idx="1"/>
          </p:nvPr>
        </p:nvSpPr>
        <p:spPr/>
        <p:txBody>
          <a:bodyPr>
            <a:normAutofit fontScale="62500" lnSpcReduction="20000"/>
          </a:bodyPr>
          <a:lstStyle/>
          <a:p>
            <a:pPr marL="514350" indent="-514350">
              <a:buFont typeface="+mj-lt"/>
              <a:buAutoNum type="arabicPeriod"/>
            </a:pPr>
            <a:r>
              <a:rPr lang="en-US" dirty="0"/>
              <a:t>Instill </a:t>
            </a:r>
            <a:r>
              <a:rPr lang="en-US" b="1" dirty="0">
                <a:solidFill>
                  <a:srgbClr val="FCB711"/>
                </a:solidFill>
              </a:rPr>
              <a:t>standard and structure</a:t>
            </a:r>
            <a:r>
              <a:rPr lang="en-US" dirty="0"/>
              <a:t> into research assessment processes</a:t>
            </a:r>
          </a:p>
          <a:p>
            <a:pPr marL="514350" indent="-514350">
              <a:buFont typeface="+mj-lt"/>
              <a:buAutoNum type="arabicPeriod"/>
            </a:pPr>
            <a:r>
              <a:rPr lang="en-US" dirty="0"/>
              <a:t>Foster a sense of </a:t>
            </a:r>
            <a:r>
              <a:rPr lang="en-US" b="1" dirty="0">
                <a:solidFill>
                  <a:srgbClr val="FCB711"/>
                </a:solidFill>
              </a:rPr>
              <a:t>personal accountability</a:t>
            </a:r>
          </a:p>
          <a:p>
            <a:pPr marL="514350" indent="-514350">
              <a:buFont typeface="+mj-lt"/>
              <a:buAutoNum type="arabicPeriod"/>
            </a:pPr>
            <a:r>
              <a:rPr lang="en-US" dirty="0"/>
              <a:t>Prioritize </a:t>
            </a:r>
            <a:r>
              <a:rPr lang="en-US" b="1" dirty="0">
                <a:solidFill>
                  <a:srgbClr val="FCB711"/>
                </a:solidFill>
              </a:rPr>
              <a:t>equity and transparency</a:t>
            </a:r>
            <a:r>
              <a:rPr lang="en-US" dirty="0"/>
              <a:t> of research assessment processes</a:t>
            </a:r>
          </a:p>
          <a:p>
            <a:pPr marL="514350" indent="-514350">
              <a:buFont typeface="+mj-lt"/>
              <a:buAutoNum type="arabicPeriod"/>
            </a:pPr>
            <a:r>
              <a:rPr lang="en-US" dirty="0"/>
              <a:t>Take a </a:t>
            </a:r>
            <a:r>
              <a:rPr lang="en-US" b="1" dirty="0">
                <a:solidFill>
                  <a:srgbClr val="FCB711"/>
                </a:solidFill>
              </a:rPr>
              <a:t>portfolio view</a:t>
            </a:r>
            <a:r>
              <a:rPr lang="en-US" dirty="0"/>
              <a:t> toward researcher contributions</a:t>
            </a:r>
          </a:p>
          <a:p>
            <a:pPr marL="514350" indent="-514350">
              <a:buFont typeface="+mj-lt"/>
              <a:buAutoNum type="arabicPeriod"/>
            </a:pPr>
            <a:r>
              <a:rPr lang="en-US" dirty="0"/>
              <a:t>Refine research assessment processes through </a:t>
            </a:r>
            <a:r>
              <a:rPr lang="en-US" b="1" dirty="0">
                <a:solidFill>
                  <a:srgbClr val="FCB711"/>
                </a:solidFill>
              </a:rPr>
              <a:t>iterative feedback</a:t>
            </a:r>
          </a:p>
        </p:txBody>
      </p:sp>
      <p:pic>
        <p:nvPicPr>
          <p:cNvPr id="9" name="Content Placeholder 6" descr="&quot;Ideas for action&quot; one page summary, noting 5 common myths about evaluation and 5 design principles.">
            <a:extLst>
              <a:ext uri="{FF2B5EF4-FFF2-40B4-BE49-F238E27FC236}">
                <a16:creationId xmlns:a16="http://schemas.microsoft.com/office/drawing/2014/main" id="{F2950475-1B60-A7DD-70A8-13983735ED6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55214" y="1825625"/>
            <a:ext cx="2815571" cy="4351338"/>
          </a:xfrm>
          <a:prstGeom prst="rect">
            <a:avLst/>
          </a:prstGeom>
          <a:solidFill>
            <a:schemeClr val="tx1"/>
          </a:solidFill>
        </p:spPr>
      </p:pic>
      <p:sp>
        <p:nvSpPr>
          <p:cNvPr id="2" name="TextBox 1">
            <a:extLst>
              <a:ext uri="{FF2B5EF4-FFF2-40B4-BE49-F238E27FC236}">
                <a16:creationId xmlns:a16="http://schemas.microsoft.com/office/drawing/2014/main" id="{38A5CC61-F325-6E3F-B5EB-C701AADA8108}"/>
              </a:ext>
            </a:extLst>
          </p:cNvPr>
          <p:cNvSpPr txBox="1"/>
          <p:nvPr/>
        </p:nvSpPr>
        <p:spPr>
          <a:xfrm>
            <a:off x="7457766" y="4583161"/>
            <a:ext cx="2610466" cy="1384995"/>
          </a:xfrm>
          <a:prstGeom prst="rect">
            <a:avLst/>
          </a:prstGeom>
          <a:solidFill>
            <a:schemeClr val="bg1">
              <a:alpha val="75000"/>
            </a:schemeClr>
          </a:solidFill>
          <a:effectLst>
            <a:softEdge rad="63500"/>
          </a:effectLst>
        </p:spPr>
        <p:txBody>
          <a:bodyPr wrap="square" rtlCol="0">
            <a:spAutoFit/>
          </a:bodyPr>
          <a:lstStyle/>
          <a:p>
            <a:pPr algn="ctr"/>
            <a:r>
              <a:rPr lang="en-US" sz="2800" dirty="0"/>
              <a:t>One page</a:t>
            </a:r>
          </a:p>
          <a:p>
            <a:pPr algn="ctr"/>
            <a:r>
              <a:rPr lang="en-US" sz="2800" dirty="0"/>
              <a:t>summary</a:t>
            </a:r>
          </a:p>
          <a:p>
            <a:pPr algn="ctr"/>
            <a:r>
              <a:rPr lang="en-US" sz="2800" dirty="0"/>
              <a:t>resource</a:t>
            </a:r>
          </a:p>
        </p:txBody>
      </p:sp>
      <p:sp>
        <p:nvSpPr>
          <p:cNvPr id="3" name="TextBox 2">
            <a:extLst>
              <a:ext uri="{FF2B5EF4-FFF2-40B4-BE49-F238E27FC236}">
                <a16:creationId xmlns:a16="http://schemas.microsoft.com/office/drawing/2014/main" id="{C3A3E40F-990F-9E33-51C2-F01440D4ECD3}"/>
              </a:ext>
            </a:extLst>
          </p:cNvPr>
          <p:cNvSpPr txBox="1"/>
          <p:nvPr/>
        </p:nvSpPr>
        <p:spPr>
          <a:xfrm>
            <a:off x="6076336" y="6642556"/>
            <a:ext cx="6115664" cy="215444"/>
          </a:xfrm>
          <a:prstGeom prst="rect">
            <a:avLst/>
          </a:prstGeom>
          <a:noFill/>
        </p:spPr>
        <p:txBody>
          <a:bodyPr wrap="square">
            <a:spAutoFit/>
          </a:bodyPr>
          <a:lstStyle/>
          <a:p>
            <a:pPr algn="r"/>
            <a:r>
              <a:rPr lang="en-US" sz="800" dirty="0">
                <a:hlinkClick r:id="rId4"/>
              </a:rPr>
              <a:t>https://sfdora.org/resource/rethinking-research-assessment/</a:t>
            </a:r>
            <a:r>
              <a:rPr lang="en-US" sz="800" dirty="0"/>
              <a:t> </a:t>
            </a:r>
          </a:p>
        </p:txBody>
      </p:sp>
    </p:spTree>
    <p:extLst>
      <p:ext uri="{BB962C8B-B14F-4D97-AF65-F5344CB8AC3E}">
        <p14:creationId xmlns:p14="http://schemas.microsoft.com/office/powerpoint/2010/main" val="200616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07BCC-9D3E-BC42-A93C-75B152616ECB}"/>
              </a:ext>
            </a:extLst>
          </p:cNvPr>
          <p:cNvSpPr>
            <a:spLocks noGrp="1"/>
          </p:cNvSpPr>
          <p:nvPr>
            <p:ph type="title"/>
          </p:nvPr>
        </p:nvSpPr>
        <p:spPr/>
        <p:txBody>
          <a:bodyPr/>
          <a:lstStyle/>
          <a:p>
            <a:r>
              <a:rPr lang="en-US" dirty="0"/>
              <a:t>Institutional change</a:t>
            </a:r>
          </a:p>
        </p:txBody>
      </p:sp>
      <p:sp>
        <p:nvSpPr>
          <p:cNvPr id="5" name="Text Placeholder 4">
            <a:extLst>
              <a:ext uri="{FF2B5EF4-FFF2-40B4-BE49-F238E27FC236}">
                <a16:creationId xmlns:a16="http://schemas.microsoft.com/office/drawing/2014/main" id="{1B7FB8FB-D61A-B433-7E29-DC40B8458023}"/>
              </a:ext>
            </a:extLst>
          </p:cNvPr>
          <p:cNvSpPr>
            <a:spLocks noGrp="1"/>
          </p:cNvSpPr>
          <p:nvPr>
            <p:ph sz="half" idx="1"/>
          </p:nvPr>
        </p:nvSpPr>
        <p:spPr/>
        <p:txBody>
          <a:bodyPr>
            <a:normAutofit fontScale="85000" lnSpcReduction="20000"/>
          </a:bodyPr>
          <a:lstStyle/>
          <a:p>
            <a:r>
              <a:rPr lang="en-US" b="1" dirty="0"/>
              <a:t>U. Texas Southwestern Medical Center </a:t>
            </a:r>
            <a:r>
              <a:rPr lang="en-US" dirty="0"/>
              <a:t>(USA)</a:t>
            </a:r>
          </a:p>
          <a:p>
            <a:r>
              <a:rPr lang="en-US" dirty="0"/>
              <a:t>Candidates receive questions before Skype interviews, so they have time to reflect</a:t>
            </a:r>
          </a:p>
          <a:p>
            <a:r>
              <a:rPr lang="en-US" dirty="0"/>
              <a:t>The goal is to identify thoughtful individuals, not only candidates who process information quickly</a:t>
            </a:r>
          </a:p>
        </p:txBody>
      </p:sp>
      <p:pic>
        <p:nvPicPr>
          <p:cNvPr id="7" name="Picture 5" descr="Screenshot of &quot;How to strengthen hiring practices at academic institutions: an interview with Dr. Sandra Schmid&quot;">
            <a:extLst>
              <a:ext uri="{FF2B5EF4-FFF2-40B4-BE49-F238E27FC236}">
                <a16:creationId xmlns:a16="http://schemas.microsoft.com/office/drawing/2014/main" id="{4679123B-AE6F-C691-AA00-F0C0EE6175BB}"/>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7105917" y="2477485"/>
            <a:ext cx="3314167" cy="304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52378932-08F1-F12E-6292-0988DC56A14E}"/>
              </a:ext>
            </a:extLst>
          </p:cNvPr>
          <p:cNvSpPr txBox="1"/>
          <p:nvPr/>
        </p:nvSpPr>
        <p:spPr>
          <a:xfrm>
            <a:off x="5348749" y="6642556"/>
            <a:ext cx="6843251" cy="215444"/>
          </a:xfrm>
          <a:prstGeom prst="rect">
            <a:avLst/>
          </a:prstGeom>
          <a:noFill/>
        </p:spPr>
        <p:txBody>
          <a:bodyPr wrap="square">
            <a:spAutoFit/>
          </a:bodyPr>
          <a:lstStyle/>
          <a:p>
            <a:pPr algn="r"/>
            <a:r>
              <a:rPr lang="en-US" sz="800" dirty="0">
                <a:hlinkClick r:id="rId3"/>
              </a:rPr>
              <a:t>https://sfdora.org/2018/05/15/how-to-strengthen-hiring-practices-at-academic-institutions-an-interview-with-dr-sandra-schmid/</a:t>
            </a:r>
            <a:r>
              <a:rPr lang="en-US" sz="800" dirty="0"/>
              <a:t> </a:t>
            </a:r>
          </a:p>
        </p:txBody>
      </p:sp>
    </p:spTree>
    <p:extLst>
      <p:ext uri="{BB962C8B-B14F-4D97-AF65-F5344CB8AC3E}">
        <p14:creationId xmlns:p14="http://schemas.microsoft.com/office/powerpoint/2010/main" val="104388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25662-A3B1-6C29-1140-578928A0653F}"/>
              </a:ext>
            </a:extLst>
          </p:cNvPr>
          <p:cNvSpPr>
            <a:spLocks noGrp="1"/>
          </p:cNvSpPr>
          <p:nvPr>
            <p:ph type="title"/>
          </p:nvPr>
        </p:nvSpPr>
        <p:spPr/>
        <p:txBody>
          <a:bodyPr/>
          <a:lstStyle/>
          <a:p>
            <a:r>
              <a:rPr lang="en-US" dirty="0"/>
              <a:t>More institutional change</a:t>
            </a:r>
          </a:p>
        </p:txBody>
      </p:sp>
      <p:sp>
        <p:nvSpPr>
          <p:cNvPr id="4" name="Text Placeholder 3">
            <a:extLst>
              <a:ext uri="{FF2B5EF4-FFF2-40B4-BE49-F238E27FC236}">
                <a16:creationId xmlns:a16="http://schemas.microsoft.com/office/drawing/2014/main" id="{FD82C963-3E32-F578-EB67-8DDB8C36826B}"/>
              </a:ext>
            </a:extLst>
          </p:cNvPr>
          <p:cNvSpPr>
            <a:spLocks noGrp="1"/>
          </p:cNvSpPr>
          <p:nvPr>
            <p:ph sz="half" idx="1"/>
          </p:nvPr>
        </p:nvSpPr>
        <p:spPr/>
        <p:txBody>
          <a:bodyPr>
            <a:normAutofit fontScale="77500" lnSpcReduction="20000"/>
          </a:bodyPr>
          <a:lstStyle/>
          <a:p>
            <a:r>
              <a:rPr lang="en-US" b="1" dirty="0" err="1"/>
              <a:t>Charité</a:t>
            </a:r>
            <a:r>
              <a:rPr lang="en-US" b="1" dirty="0"/>
              <a:t> University Hospital</a:t>
            </a:r>
            <a:r>
              <a:rPr lang="en-US" dirty="0"/>
              <a:t> (Germany) application includes:</a:t>
            </a:r>
          </a:p>
          <a:p>
            <a:pPr lvl="1"/>
            <a:r>
              <a:rPr lang="en-US" dirty="0"/>
              <a:t>Contribution to research field</a:t>
            </a:r>
          </a:p>
          <a:p>
            <a:pPr lvl="1"/>
            <a:r>
              <a:rPr lang="en-US" dirty="0"/>
              <a:t>Open Science</a:t>
            </a:r>
          </a:p>
          <a:p>
            <a:pPr lvl="1"/>
            <a:r>
              <a:rPr lang="en-US" dirty="0"/>
              <a:t>Team science</a:t>
            </a:r>
          </a:p>
          <a:p>
            <a:pPr lvl="1"/>
            <a:r>
              <a:rPr lang="en-US" dirty="0"/>
              <a:t>Interactions with stakeholders</a:t>
            </a:r>
          </a:p>
          <a:p>
            <a:r>
              <a:rPr lang="en-US" dirty="0"/>
              <a:t>Staff member sits on hiring meetings as a neutral party to promote balanced discussions</a:t>
            </a:r>
          </a:p>
        </p:txBody>
      </p:sp>
      <p:pic>
        <p:nvPicPr>
          <p:cNvPr id="5" name="Picture Placeholder 4" descr="Tweet from Ulrich Dirmagl reading, &quot;If you are applying for a professorship at the Charite you now need to tell us about your contributions to your scientific field, open science, team science, interactions with stakeholders. Past and future plans. As a structured narrative.&quot;">
            <a:extLst>
              <a:ext uri="{FF2B5EF4-FFF2-40B4-BE49-F238E27FC236}">
                <a16:creationId xmlns:a16="http://schemas.microsoft.com/office/drawing/2014/main" id="{063B439E-8C23-BD50-5CC9-387DAE41676D}"/>
              </a:ext>
            </a:extLst>
          </p:cNvPr>
          <p:cNvPicPr>
            <a:picLocks noGrp="1" noChangeAspect="1"/>
          </p:cNvPicPr>
          <p:nvPr>
            <p:ph sz="half" idx="2"/>
          </p:nvPr>
        </p:nvPicPr>
        <p:blipFill rotWithShape="1">
          <a:blip r:embed="rId2"/>
          <a:stretch/>
        </p:blipFill>
        <p:spPr>
          <a:xfrm>
            <a:off x="6985968" y="1826684"/>
            <a:ext cx="3554064" cy="4349749"/>
          </a:xfrm>
          <a:prstGeom prst="rect">
            <a:avLst/>
          </a:prstGeom>
        </p:spPr>
      </p:pic>
      <p:sp>
        <p:nvSpPr>
          <p:cNvPr id="6" name="TextBox 5">
            <a:extLst>
              <a:ext uri="{FF2B5EF4-FFF2-40B4-BE49-F238E27FC236}">
                <a16:creationId xmlns:a16="http://schemas.microsoft.com/office/drawing/2014/main" id="{F5FE65BC-0BEB-2DAA-D41B-3333D61BBAAD}"/>
              </a:ext>
            </a:extLst>
          </p:cNvPr>
          <p:cNvSpPr txBox="1"/>
          <p:nvPr/>
        </p:nvSpPr>
        <p:spPr>
          <a:xfrm>
            <a:off x="6076336" y="6642556"/>
            <a:ext cx="6115664" cy="215444"/>
          </a:xfrm>
          <a:prstGeom prst="rect">
            <a:avLst/>
          </a:prstGeom>
          <a:noFill/>
        </p:spPr>
        <p:txBody>
          <a:bodyPr wrap="square">
            <a:spAutoFit/>
          </a:bodyPr>
          <a:lstStyle/>
          <a:p>
            <a:pPr algn="r"/>
            <a:r>
              <a:rPr lang="en-US" sz="800" dirty="0">
                <a:hlinkClick r:id="rId3"/>
              </a:rPr>
              <a:t>https://twitter.com/dirnagl/status/970227847943114752</a:t>
            </a:r>
            <a:r>
              <a:rPr lang="en-US" sz="800" dirty="0"/>
              <a:t> </a:t>
            </a:r>
          </a:p>
        </p:txBody>
      </p:sp>
    </p:spTree>
    <p:extLst>
      <p:ext uri="{BB962C8B-B14F-4D97-AF65-F5344CB8AC3E}">
        <p14:creationId xmlns:p14="http://schemas.microsoft.com/office/powerpoint/2010/main" val="297069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t>Responses to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4826263"/>
            <a:ext cx="1219200" cy="1219200"/>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BFB177-BBAE-4705-5C03-5C8E4D1BC3EB}"/>
              </a:ext>
            </a:extLst>
          </p:cNvPr>
          <p:cNvSpPr txBox="1"/>
          <p:nvPr/>
        </p:nvSpPr>
        <p:spPr>
          <a:xfrm>
            <a:off x="6096000" y="6642556"/>
            <a:ext cx="6123963" cy="215444"/>
          </a:xfrm>
          <a:prstGeom prst="rect">
            <a:avLst/>
          </a:prstGeom>
          <a:noFill/>
        </p:spPr>
        <p:txBody>
          <a:bodyPr wrap="square">
            <a:spAutoFit/>
          </a:bodyPr>
          <a:lstStyle/>
          <a:p>
            <a:pPr algn="r"/>
            <a:r>
              <a:rPr lang="en-US" sz="800" dirty="0">
                <a:solidFill>
                  <a:schemeClr val="bg1"/>
                </a:solidFill>
                <a:hlinkClick r:id="rId3"/>
              </a:rPr>
              <a:t>https://twitter.com/jdwasmuth/status/1679510361719058432</a:t>
            </a:r>
            <a:r>
              <a:rPr lang="en-US" sz="800" dirty="0">
                <a:solidFill>
                  <a:schemeClr val="bg1"/>
                </a:solidFill>
              </a:rPr>
              <a:t> </a:t>
            </a:r>
          </a:p>
        </p:txBody>
      </p:sp>
    </p:spTree>
    <p:extLst>
      <p:ext uri="{BB962C8B-B14F-4D97-AF65-F5344CB8AC3E}">
        <p14:creationId xmlns:p14="http://schemas.microsoft.com/office/powerpoint/2010/main" val="3123232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Rutan" pitchFamily="50" charset="0"/>
              </a:rPr>
              <a:t>Change from funders: </a:t>
            </a:r>
            <a:r>
              <a:rPr lang="en-US" sz="3600" b="0" dirty="0" err="1">
                <a:latin typeface="Rutan" pitchFamily="50" charset="0"/>
              </a:rPr>
              <a:t>Wellcome</a:t>
            </a:r>
            <a:endParaRPr lang="en-US" sz="3600" b="0" dirty="0">
              <a:latin typeface="Rutan" pitchFamily="50" charset="0"/>
            </a:endParaRP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mn-lt"/>
              </a:rPr>
              <a:t>Grant application includes:</a:t>
            </a:r>
          </a:p>
          <a:p>
            <a:pPr marL="285750" indent="-285750" algn="l">
              <a:lnSpc>
                <a:spcPct val="150000"/>
              </a:lnSpc>
              <a:buFont typeface="Arial" panose="020B0604020202020204" pitchFamily="34" charset="0"/>
              <a:buChar char="•"/>
            </a:pPr>
            <a:r>
              <a:rPr lang="en-US" sz="2100" b="0" dirty="0">
                <a:latin typeface="+mn-lt"/>
              </a:rPr>
              <a:t>List of research outputs</a:t>
            </a:r>
          </a:p>
          <a:p>
            <a:pPr marL="285750" indent="-285750" algn="l">
              <a:lnSpc>
                <a:spcPct val="150000"/>
              </a:lnSpc>
              <a:buFont typeface="Arial" panose="020B0604020202020204" pitchFamily="34" charset="0"/>
              <a:buChar char="•"/>
            </a:pPr>
            <a:r>
              <a:rPr lang="en-US" sz="2100" b="0" dirty="0">
                <a:latin typeface="+mn-lt"/>
              </a:rPr>
              <a:t>Contributions to mentorship</a:t>
            </a:r>
          </a:p>
          <a:p>
            <a:pPr marL="285750" indent="-285750" algn="l">
              <a:lnSpc>
                <a:spcPct val="150000"/>
              </a:lnSpc>
              <a:buFont typeface="Arial" panose="020B0604020202020204" pitchFamily="34" charset="0"/>
              <a:buChar char="•"/>
            </a:pPr>
            <a:r>
              <a:rPr lang="en-US" sz="2100" b="0" dirty="0">
                <a:latin typeface="+mn-lt"/>
              </a:rPr>
              <a:t>Output sharing plan to advance potential health benefits</a:t>
            </a:r>
          </a:p>
          <a:p>
            <a:pPr marL="285750" indent="-285750" algn="l">
              <a:lnSpc>
                <a:spcPct val="150000"/>
              </a:lnSpc>
              <a:buFont typeface="Arial" panose="020B0604020202020204" pitchFamily="34" charset="0"/>
              <a:buChar char="•"/>
            </a:pPr>
            <a:r>
              <a:rPr lang="en-US" sz="2100" b="0" dirty="0">
                <a:latin typeface="+mn-lt"/>
              </a:rPr>
              <a:t>Plans for public engagement</a:t>
            </a:r>
          </a:p>
          <a:p>
            <a:pPr algn="l">
              <a:lnSpc>
                <a:spcPct val="150000"/>
              </a:lnSpc>
            </a:pPr>
            <a:r>
              <a:rPr lang="en-US" sz="2100" b="0" dirty="0">
                <a:latin typeface="+mn-lt"/>
              </a:rPr>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6172200" y="2559018"/>
            <a:ext cx="5181600" cy="28845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AA36584-0360-F3D3-4070-1959DC9E73C2}"/>
              </a:ext>
            </a:extLst>
          </p:cNvPr>
          <p:cNvSpPr txBox="1"/>
          <p:nvPr/>
        </p:nvSpPr>
        <p:spPr>
          <a:xfrm>
            <a:off x="7016749" y="6642556"/>
            <a:ext cx="5175251" cy="215444"/>
          </a:xfrm>
          <a:prstGeom prst="rect">
            <a:avLst/>
          </a:prstGeom>
          <a:noFill/>
        </p:spPr>
        <p:txBody>
          <a:bodyPr wrap="square">
            <a:spAutoFit/>
          </a:bodyPr>
          <a:lstStyle/>
          <a:p>
            <a:pPr algn="r"/>
            <a:r>
              <a:rPr lang="en-US" sz="800" dirty="0">
                <a:hlinkClick r:id="rId3"/>
              </a:rPr>
              <a:t>https://wellcome.org/news/how-we-judge-research-outputs-when-making-funding-decisions</a:t>
            </a:r>
            <a:r>
              <a:rPr lang="en-US" sz="800" dirty="0"/>
              <a:t> </a:t>
            </a:r>
          </a:p>
        </p:txBody>
      </p:sp>
    </p:spTree>
    <p:extLst>
      <p:ext uri="{BB962C8B-B14F-4D97-AF65-F5344CB8AC3E}">
        <p14:creationId xmlns:p14="http://schemas.microsoft.com/office/powerpoint/2010/main" val="378742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Rutan" pitchFamily="50" charset="0"/>
              </a:rPr>
              <a:t>Change from funders: Cancer Research UK</a:t>
            </a: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Lora" pitchFamily="2" charset="0"/>
              </a:rPr>
              <a:t>Grant application includes: </a:t>
            </a:r>
          </a:p>
          <a:p>
            <a:pPr marL="228600" indent="-228600" algn="l">
              <a:lnSpc>
                <a:spcPct val="150000"/>
              </a:lnSpc>
              <a:buFont typeface="Arial" panose="020B0604020202020204" pitchFamily="34" charset="0"/>
              <a:buChar char="•"/>
            </a:pPr>
            <a:r>
              <a:rPr lang="en-US" sz="2100" b="0" dirty="0">
                <a:latin typeface="Lora" pitchFamily="2" charset="0"/>
              </a:rPr>
              <a:t>List of research outputs</a:t>
            </a:r>
          </a:p>
          <a:p>
            <a:pPr marL="228600" indent="-228600" algn="l">
              <a:lnSpc>
                <a:spcPct val="150000"/>
              </a:lnSpc>
              <a:buFont typeface="Arial" panose="020B0604020202020204" pitchFamily="34" charset="0"/>
              <a:buChar char="•"/>
            </a:pPr>
            <a:r>
              <a:rPr lang="en-US" sz="2100" b="0" dirty="0">
                <a:latin typeface="Lora" pitchFamily="2" charset="0"/>
              </a:rPr>
              <a:t>Summary of 3-5 achievements</a:t>
            </a:r>
          </a:p>
          <a:p>
            <a:pPr marL="228600" indent="-228600" algn="l">
              <a:lnSpc>
                <a:spcPct val="150000"/>
              </a:lnSpc>
              <a:buFont typeface="Arial" panose="020B0604020202020204" pitchFamily="34" charset="0"/>
              <a:buChar char="•"/>
            </a:pPr>
            <a:r>
              <a:rPr lang="en-US" sz="2100" b="0" dirty="0">
                <a:latin typeface="Lora" pitchFamily="2" charset="0"/>
              </a:rPr>
              <a:t>Space to describe other measures of impact</a:t>
            </a:r>
          </a:p>
          <a:p>
            <a:pPr algn="l">
              <a:lnSpc>
                <a:spcPct val="150000"/>
              </a:lnSpc>
            </a:pPr>
            <a:r>
              <a:rPr lang="en-US" sz="2100" b="0" dirty="0">
                <a:latin typeface="Lora" pitchFamily="2" charset="0"/>
              </a:rPr>
              <a:t>Reminds peer reviewers and committee members of DORA principles throughout funding process</a:t>
            </a:r>
          </a:p>
        </p:txBody>
      </p:sp>
      <p:pic>
        <p:nvPicPr>
          <p:cNvPr id="3" name="Picture 3" descr="Screenshot of article, &quot;Improving how we evaluate research: how we're implementing DORA.&quot;">
            <a:extLst>
              <a:ext uri="{FF2B5EF4-FFF2-40B4-BE49-F238E27FC236}">
                <a16:creationId xmlns:a16="http://schemas.microsoft.com/office/drawing/2014/main" id="{B9D7DE33-9649-09A2-D721-1F83B21CC36C}"/>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6172200" y="3170333"/>
            <a:ext cx="5181600" cy="166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94476AD-AD8B-263F-9A37-CD4BC686B9AA}"/>
              </a:ext>
            </a:extLst>
          </p:cNvPr>
          <p:cNvSpPr txBox="1"/>
          <p:nvPr/>
        </p:nvSpPr>
        <p:spPr>
          <a:xfrm>
            <a:off x="7016749" y="6642556"/>
            <a:ext cx="5175251" cy="215444"/>
          </a:xfrm>
          <a:prstGeom prst="rect">
            <a:avLst/>
          </a:prstGeom>
          <a:noFill/>
        </p:spPr>
        <p:txBody>
          <a:bodyPr wrap="square">
            <a:spAutoFit/>
          </a:bodyPr>
          <a:lstStyle/>
          <a:p>
            <a:pPr algn="r"/>
            <a:r>
              <a:rPr lang="en-US" sz="800" dirty="0">
                <a:hlinkClick r:id="rId3"/>
              </a:rPr>
              <a:t>https://news.cancerresearchuk.org/2018/02/20/improving-research-evaluation-dora/</a:t>
            </a:r>
            <a:r>
              <a:rPr lang="en-US" sz="800" dirty="0"/>
              <a:t> </a:t>
            </a:r>
          </a:p>
        </p:txBody>
      </p:sp>
    </p:spTree>
    <p:extLst>
      <p:ext uri="{BB962C8B-B14F-4D97-AF65-F5344CB8AC3E}">
        <p14:creationId xmlns:p14="http://schemas.microsoft.com/office/powerpoint/2010/main" val="140337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ctrTitle"/>
          </p:nvPr>
        </p:nvSpPr>
        <p:spPr>
          <a:xfrm>
            <a:off x="2785240" y="3632861"/>
            <a:ext cx="7020912" cy="1017283"/>
          </a:xfrm>
          <a:prstGeom prst="rect">
            <a:avLst/>
          </a:prstGeom>
        </p:spPr>
        <p:txBody>
          <a:bodyPr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defTabSz="400373">
              <a:defRPr sz="6208"/>
            </a:pPr>
            <a:r>
              <a:rPr sz="3200" b="0" dirty="0">
                <a:latin typeface="Rutan" pitchFamily="50" charset="0"/>
                <a:ea typeface="Roboto" pitchFamily="2" charset="0"/>
                <a:cs typeface="Calibri" pitchFamily="34" charset="0"/>
              </a:rPr>
              <a:t>Impro</a:t>
            </a:r>
            <a:r>
              <a:rPr lang="en-US" sz="3200" b="0" dirty="0">
                <a:latin typeface="Rutan" pitchFamily="50" charset="0"/>
                <a:ea typeface="Roboto" pitchFamily="2" charset="0"/>
                <a:cs typeface="Calibri" pitchFamily="34" charset="0"/>
              </a:rPr>
              <a:t>v</a:t>
            </a:r>
            <a:r>
              <a:rPr sz="3200" b="0" dirty="0">
                <a:latin typeface="Rutan" pitchFamily="50" charset="0"/>
                <a:ea typeface="Roboto" pitchFamily="2" charset="0"/>
                <a:cs typeface="Calibri" pitchFamily="34" charset="0"/>
              </a:rPr>
              <a:t>ing research assess</a:t>
            </a:r>
            <a:r>
              <a:rPr lang="en-US" sz="3200" b="0" dirty="0">
                <a:latin typeface="Rutan" pitchFamily="50" charset="0"/>
                <a:ea typeface="Roboto" pitchFamily="2" charset="0"/>
                <a:cs typeface="Calibri" pitchFamily="34" charset="0"/>
              </a:rPr>
              <a:t>ment</a:t>
            </a:r>
            <a:endParaRPr sz="3200" b="0" dirty="0">
              <a:latin typeface="Rutan" pitchFamily="50" charset="0"/>
              <a:ea typeface="Roboto" pitchFamily="2" charset="0"/>
              <a:cs typeface="Calibri" pitchFamily="34" charset="0"/>
            </a:endParaRPr>
          </a:p>
        </p:txBody>
      </p:sp>
      <p:sp>
        <p:nvSpPr>
          <p:cNvPr id="2" name="TextBox 1"/>
          <p:cNvSpPr txBox="1"/>
          <p:nvPr/>
        </p:nvSpPr>
        <p:spPr>
          <a:xfrm>
            <a:off x="2159959" y="5344183"/>
            <a:ext cx="7872082" cy="12054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nSpc>
                <a:spcPct val="150000"/>
              </a:lnSpc>
            </a:pPr>
            <a:r>
              <a:rPr lang="en-US" sz="3600" b="0" dirty="0">
                <a:latin typeface="Lora" pitchFamily="2" charset="0"/>
                <a:ea typeface="Roboto" pitchFamily="2" charset="0"/>
                <a:cs typeface="Calibri" pitchFamily="34" charset="0"/>
                <a:hlinkClick r:id="rId3"/>
              </a:rPr>
              <a:t>sfdora.org</a:t>
            </a:r>
            <a:endParaRPr lang="en-US" sz="3600" b="0" dirty="0">
              <a:latin typeface="Lora" pitchFamily="2" charset="0"/>
              <a:ea typeface="Roboto" pitchFamily="2" charset="0"/>
              <a:cs typeface="Calibri" pitchFamily="34" charset="0"/>
            </a:endParaRPr>
          </a:p>
          <a:p>
            <a:r>
              <a:rPr lang="en-US" sz="2100" b="0" dirty="0">
                <a:latin typeface="Lora" pitchFamily="2" charset="0"/>
                <a:ea typeface="Roboto" pitchFamily="2" charset="0"/>
                <a:cs typeface="Calibri" pitchFamily="34" charset="0"/>
              </a:rPr>
              <a:t>@DORAssessment on most social media platforms</a:t>
            </a:r>
          </a:p>
        </p:txBody>
      </p:sp>
      <p:sp>
        <p:nvSpPr>
          <p:cNvPr id="3" name="Oval 2">
            <a:extLst>
              <a:ext uri="{FF2B5EF4-FFF2-40B4-BE49-F238E27FC236}">
                <a16:creationId xmlns:a16="http://schemas.microsoft.com/office/drawing/2014/main" id="{BF40ACA0-5A5C-651F-E6BC-73CCE8C10CC3}"/>
              </a:ext>
              <a:ext uri="{C183D7F6-B498-43B3-948B-1728B52AA6E4}">
                <adec:decorative xmlns:adec="http://schemas.microsoft.com/office/drawing/2017/decorative" val="1"/>
              </a:ext>
            </a:extLst>
          </p:cNvPr>
          <p:cNvSpPr/>
          <p:nvPr/>
        </p:nvSpPr>
        <p:spPr>
          <a:xfrm>
            <a:off x="3448302" y="1396339"/>
            <a:ext cx="1828800" cy="18288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DOR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301" y="1396339"/>
            <a:ext cx="529539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0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a:bodyPr>
          <a:lstStyle/>
          <a:p>
            <a:r>
              <a:rPr lang="en-US" dirty="0"/>
              <a:t>PLOS </a:t>
            </a:r>
            <a:r>
              <a:rPr lang="en-US" dirty="0">
                <a:hlinkClick r:id="rId2"/>
              </a:rPr>
              <a:t>describes</a:t>
            </a:r>
            <a:r>
              <a:rPr lang="en-US" dirty="0"/>
              <a:t> how its journals comply with DORA recommendations</a:t>
            </a:r>
          </a:p>
          <a:p>
            <a:r>
              <a:rPr lang="en-US" dirty="0"/>
              <a:t>EMBO Press shows citation distributions for its journals; presents all available metrics side-by-side, rounded to single digits</a:t>
            </a:r>
          </a:p>
          <a:p>
            <a:r>
              <a:rPr lang="en-US" i="1" dirty="0"/>
              <a:t>Development</a:t>
            </a:r>
            <a:r>
              <a:rPr lang="en-US" dirty="0"/>
              <a:t> (Company of Biologists) uses multiple metrics of journal performance</a:t>
            </a:r>
          </a:p>
        </p:txBody>
      </p:sp>
    </p:spTree>
    <p:extLst>
      <p:ext uri="{BB962C8B-B14F-4D97-AF65-F5344CB8AC3E}">
        <p14:creationId xmlns:p14="http://schemas.microsoft.com/office/powerpoint/2010/main" val="191730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600"/>
              </a:spcBef>
            </a:pPr>
            <a:r>
              <a:rPr lang="en-US" dirty="0"/>
              <a:t>Sign DORA! (</a:t>
            </a:r>
            <a:r>
              <a:rPr lang="en-US" dirty="0">
                <a:hlinkClick r:id="rId2"/>
              </a:rPr>
              <a:t>sfdora.org/sign</a:t>
            </a:r>
            <a:r>
              <a:rPr lang="en-US" dirty="0"/>
              <a:t>)</a:t>
            </a:r>
          </a:p>
          <a:p>
            <a:pPr>
              <a:lnSpc>
                <a:spcPct val="170000"/>
              </a:lnSpc>
              <a:spcBef>
                <a:spcPts val="1600"/>
              </a:spcBef>
            </a:pPr>
            <a:r>
              <a:rPr lang="en-US" dirty="0"/>
              <a:t>Ask your institution to review assessment and sign DORA</a:t>
            </a:r>
          </a:p>
          <a:p>
            <a:pPr>
              <a:lnSpc>
                <a:spcPct val="170000"/>
              </a:lnSpc>
              <a:spcBef>
                <a:spcPts val="1600"/>
              </a:spcBef>
            </a:pPr>
            <a:r>
              <a:rPr lang="en-US" dirty="0"/>
              <a:t>Use our collection of good practices to implement change</a:t>
            </a:r>
          </a:p>
          <a:p>
            <a:pPr>
              <a:lnSpc>
                <a:spcPct val="170000"/>
              </a:lnSpc>
              <a:spcBef>
                <a:spcPts val="1600"/>
              </a:spcBef>
            </a:pPr>
            <a:r>
              <a:rPr lang="en-US" dirty="0"/>
              <a:t>Tell us how you improved assessment so we can tell others (</a:t>
            </a:r>
            <a:r>
              <a:rPr lang="en-US" dirty="0">
                <a:hlinkClick r:id="rId3"/>
              </a:rPr>
              <a:t>sfdora.org/contact</a:t>
            </a:r>
            <a:r>
              <a:rPr lang="en-US" dirty="0"/>
              <a:t>)</a:t>
            </a:r>
          </a:p>
        </p:txBody>
      </p:sp>
      <p:pic>
        <p:nvPicPr>
          <p:cNvPr id="6" name="Picture Placeholder 5" descr="A QR code leading to https://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tretch/>
        </p:blipFill>
        <p:spPr>
          <a:xfrm>
            <a:off x="7085832" y="1826684"/>
            <a:ext cx="3354336" cy="4349749"/>
          </a:xfrm>
        </p:spPr>
      </p:pic>
    </p:spTree>
    <p:extLst>
      <p:ext uri="{BB962C8B-B14F-4D97-AF65-F5344CB8AC3E}">
        <p14:creationId xmlns:p14="http://schemas.microsoft.com/office/powerpoint/2010/main" val="135593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15">
            <a:extLst>
              <a:ext uri="{FF2B5EF4-FFF2-40B4-BE49-F238E27FC236}">
                <a16:creationId xmlns:a16="http://schemas.microsoft.com/office/drawing/2014/main" id="{EB51B92F-5EC3-0CA5-F117-29FD6E22190C}"/>
              </a:ext>
              <a:ext uri="{C183D7F6-B498-43B3-948B-1728B52AA6E4}">
                <adec:decorative xmlns:adec="http://schemas.microsoft.com/office/drawing/2017/decorative" val="1"/>
              </a:ext>
            </a:extLst>
          </p:cNvPr>
          <p:cNvSpPr/>
          <p:nvPr/>
        </p:nvSpPr>
        <p:spPr>
          <a:xfrm>
            <a:off x="10073562"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3" name="Rectangle 15">
            <a:extLst>
              <a:ext uri="{FF2B5EF4-FFF2-40B4-BE49-F238E27FC236}">
                <a16:creationId xmlns:a16="http://schemas.microsoft.com/office/drawing/2014/main" id="{7E669B64-FE86-84CE-78A8-FB1B39211547}"/>
              </a:ext>
              <a:ext uri="{C183D7F6-B498-43B3-948B-1728B52AA6E4}">
                <adec:decorative xmlns:adec="http://schemas.microsoft.com/office/drawing/2017/decorative" val="1"/>
              </a:ext>
            </a:extLst>
          </p:cNvPr>
          <p:cNvSpPr/>
          <p:nvPr/>
        </p:nvSpPr>
        <p:spPr>
          <a:xfrm>
            <a:off x="10073562"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6" name="Rectangle 6">
            <a:extLst>
              <a:ext uri="{FF2B5EF4-FFF2-40B4-BE49-F238E27FC236}">
                <a16:creationId xmlns:a16="http://schemas.microsoft.com/office/drawing/2014/main" id="{E118CDC9-1B96-6043-B982-48FB544ED3FD}"/>
              </a:ext>
              <a:ext uri="{C183D7F6-B498-43B3-948B-1728B52AA6E4}">
                <adec:decorative xmlns:adec="http://schemas.microsoft.com/office/drawing/2017/decorative" val="1"/>
              </a:ext>
            </a:extLst>
          </p:cNvPr>
          <p:cNvSpPr/>
          <p:nvPr/>
        </p:nvSpPr>
        <p:spPr>
          <a:xfrm>
            <a:off x="10073562"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8" name="Rectangle 13">
            <a:extLst>
              <a:ext uri="{FF2B5EF4-FFF2-40B4-BE49-F238E27FC236}">
                <a16:creationId xmlns:a16="http://schemas.microsoft.com/office/drawing/2014/main" id="{15E1894F-3185-6946-9529-E3B8E732887A}"/>
              </a:ext>
              <a:ext uri="{C183D7F6-B498-43B3-948B-1728B52AA6E4}">
                <adec:decorative xmlns:adec="http://schemas.microsoft.com/office/drawing/2017/decorative" val="1"/>
              </a:ext>
            </a:extLst>
          </p:cNvPr>
          <p:cNvSpPr/>
          <p:nvPr/>
        </p:nvSpPr>
        <p:spPr>
          <a:xfrm>
            <a:off x="8379798"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2" name="Rectangle 19">
            <a:extLst>
              <a:ext uri="{FF2B5EF4-FFF2-40B4-BE49-F238E27FC236}">
                <a16:creationId xmlns:a16="http://schemas.microsoft.com/office/drawing/2014/main" id="{1F14DDD1-AAF3-1949-8025-BE575FD5D5E5}"/>
              </a:ext>
              <a:ext uri="{C183D7F6-B498-43B3-948B-1728B52AA6E4}">
                <adec:decorative xmlns:adec="http://schemas.microsoft.com/office/drawing/2017/decorative" val="1"/>
              </a:ext>
            </a:extLst>
          </p:cNvPr>
          <p:cNvSpPr/>
          <p:nvPr/>
        </p:nvSpPr>
        <p:spPr>
          <a:xfrm>
            <a:off x="8379798" y="4088915"/>
            <a:ext cx="1485900" cy="613625"/>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1"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8379798"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4"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205937"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4" name="Rectangle 17">
            <a:extLst>
              <a:ext uri="{FF2B5EF4-FFF2-40B4-BE49-F238E27FC236}">
                <a16:creationId xmlns:a16="http://schemas.microsoft.com/office/drawing/2014/main" id="{55E3AB17-CAEF-A04C-B73E-CE1773EA66E5}"/>
              </a:ext>
              <a:ext uri="{C183D7F6-B498-43B3-948B-1728B52AA6E4}">
                <adec:decorative xmlns:adec="http://schemas.microsoft.com/office/drawing/2017/decorative" val="1"/>
              </a:ext>
            </a:extLst>
          </p:cNvPr>
          <p:cNvSpPr/>
          <p:nvPr/>
        </p:nvSpPr>
        <p:spPr>
          <a:xfrm>
            <a:off x="6205937"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0" name="Rectangle 11">
            <a:extLst>
              <a:ext uri="{FF2B5EF4-FFF2-40B4-BE49-F238E27FC236}">
                <a16:creationId xmlns:a16="http://schemas.microsoft.com/office/drawing/2014/main" id="{DFE6E1CF-B00D-7142-857E-B5FD695C7456}"/>
              </a:ext>
              <a:ext uri="{C183D7F6-B498-43B3-948B-1728B52AA6E4}">
                <adec:decorative xmlns:adec="http://schemas.microsoft.com/office/drawing/2017/decorative" val="1"/>
              </a:ext>
            </a:extLst>
          </p:cNvPr>
          <p:cNvSpPr/>
          <p:nvPr/>
        </p:nvSpPr>
        <p:spPr>
          <a:xfrm>
            <a:off x="6205937"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1" name="Rectangle 15">
            <a:extLst>
              <a:ext uri="{FF2B5EF4-FFF2-40B4-BE49-F238E27FC236}">
                <a16:creationId xmlns:a16="http://schemas.microsoft.com/office/drawing/2014/main" id="{B802F872-FE20-4E61-C065-964AFFC813BE}"/>
              </a:ext>
              <a:ext uri="{C183D7F6-B498-43B3-948B-1728B52AA6E4}">
                <adec:decorative xmlns:adec="http://schemas.microsoft.com/office/drawing/2017/decorative" val="1"/>
              </a:ext>
            </a:extLst>
          </p:cNvPr>
          <p:cNvSpPr/>
          <p:nvPr/>
        </p:nvSpPr>
        <p:spPr>
          <a:xfrm>
            <a:off x="4499338"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3"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499338"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2"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511535"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4" name="Rectangle 23">
            <a:extLst>
              <a:ext uri="{FF2B5EF4-FFF2-40B4-BE49-F238E27FC236}">
                <a16:creationId xmlns:a16="http://schemas.microsoft.com/office/drawing/2014/main" id="{E07864F0-6BA0-E449-B60E-1A240EB26410}"/>
              </a:ext>
              <a:ext uri="{C183D7F6-B498-43B3-948B-1728B52AA6E4}">
                <adec:decorative xmlns:adec="http://schemas.microsoft.com/office/drawing/2017/decorative" val="1"/>
              </a:ext>
            </a:extLst>
          </p:cNvPr>
          <p:cNvSpPr/>
          <p:nvPr/>
        </p:nvSpPr>
        <p:spPr>
          <a:xfrm>
            <a:off x="2804935"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1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2804935"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0"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2804935"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0" name="Rectangle 15">
            <a:extLst>
              <a:ext uri="{FF2B5EF4-FFF2-40B4-BE49-F238E27FC236}">
                <a16:creationId xmlns:a16="http://schemas.microsoft.com/office/drawing/2014/main" id="{BE1D83AF-8721-7B63-4A08-729F6DF5BF1C}"/>
              </a:ext>
              <a:ext uri="{C183D7F6-B498-43B3-948B-1728B52AA6E4}">
                <adec:decorative xmlns:adec="http://schemas.microsoft.com/office/drawing/2017/decorative" val="1"/>
              </a:ext>
            </a:extLst>
          </p:cNvPr>
          <p:cNvSpPr/>
          <p:nvPr/>
        </p:nvSpPr>
        <p:spPr>
          <a:xfrm>
            <a:off x="632539" y="4904799"/>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9"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32539" y="4088915"/>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32539" y="3273031"/>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defRPr sz="3200" b="0">
                <a:latin typeface="+mn-lt"/>
                <a:ea typeface="+mn-ea"/>
                <a:cs typeface="+mn-cs"/>
                <a:sym typeface="Helvetica Neue Medium"/>
              </a:defRPr>
            </a:pPr>
            <a:endParaRPr sz="1600" u="sng" dirty="0"/>
          </a:p>
        </p:txBody>
      </p:sp>
      <p:sp>
        <p:nvSpPr>
          <p:cNvPr id="6" name="Title 5">
            <a:extLst>
              <a:ext uri="{FF2B5EF4-FFF2-40B4-BE49-F238E27FC236}">
                <a16:creationId xmlns:a16="http://schemas.microsoft.com/office/drawing/2014/main" id="{414892F5-2017-27DC-D9F3-FAC513FD60CA}"/>
              </a:ext>
            </a:extLst>
          </p:cNvPr>
          <p:cNvSpPr>
            <a:spLocks noGrp="1"/>
          </p:cNvSpPr>
          <p:nvPr>
            <p:ph type="title"/>
          </p:nvPr>
        </p:nvSpPr>
        <p:spPr/>
        <p:txBody>
          <a:bodyPr/>
          <a:lstStyle/>
          <a:p>
            <a:r>
              <a:rPr lang="en-US" dirty="0"/>
              <a:t>Supporting organizations</a:t>
            </a:r>
          </a:p>
        </p:txBody>
      </p:sp>
      <p:sp>
        <p:nvSpPr>
          <p:cNvPr id="98" name="TextBox 97">
            <a:extLst>
              <a:ext uri="{FF2B5EF4-FFF2-40B4-BE49-F238E27FC236}">
                <a16:creationId xmlns:a16="http://schemas.microsoft.com/office/drawing/2014/main" id="{2006D76D-B9CF-7159-1271-9560741C2093}"/>
              </a:ext>
            </a:extLst>
          </p:cNvPr>
          <p:cNvSpPr txBox="1"/>
          <p:nvPr/>
        </p:nvSpPr>
        <p:spPr>
          <a:xfrm>
            <a:off x="632539" y="2561465"/>
            <a:ext cx="1274999"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Visionary</a:t>
            </a:r>
          </a:p>
        </p:txBody>
      </p:sp>
      <p:pic>
        <p:nvPicPr>
          <p:cNvPr id="4" name="Picture 3" descr="HHMI"/>
          <p:cNvPicPr>
            <a:picLocks noChangeAspect="1"/>
          </p:cNvPicPr>
          <p:nvPr/>
        </p:nvPicPr>
        <p:blipFill>
          <a:blip r:embed="rId3"/>
          <a:stretch>
            <a:fillRect/>
          </a:stretch>
        </p:blipFill>
        <p:spPr>
          <a:xfrm>
            <a:off x="983010" y="3332251"/>
            <a:ext cx="772404" cy="514936"/>
          </a:xfrm>
          <a:prstGeom prst="rect">
            <a:avLst/>
          </a:prstGeom>
          <a:ln>
            <a:noFill/>
          </a:ln>
        </p:spPr>
      </p:pic>
      <p:pic>
        <p:nvPicPr>
          <p:cNvPr id="74" name="Picture 73" descr="Swiss National Science Foundation">
            <a:extLst>
              <a:ext uri="{FF2B5EF4-FFF2-40B4-BE49-F238E27FC236}">
                <a16:creationId xmlns:a16="http://schemas.microsoft.com/office/drawing/2014/main" id="{0671EC51-DF67-ED52-27B8-1BF4DBC8A1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436" y="4242577"/>
            <a:ext cx="1348641" cy="305692"/>
          </a:xfrm>
          <a:prstGeom prst="rect">
            <a:avLst/>
          </a:prstGeom>
          <a:ln>
            <a:noFill/>
          </a:ln>
        </p:spPr>
      </p:pic>
      <p:pic>
        <p:nvPicPr>
          <p:cNvPr id="69" name="Picture 68" descr="UK Research and Innovation">
            <a:extLst>
              <a:ext uri="{FF2B5EF4-FFF2-40B4-BE49-F238E27FC236}">
                <a16:creationId xmlns:a16="http://schemas.microsoft.com/office/drawing/2014/main" id="{F50E6136-581A-AA08-D094-6A9006AB8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087" y="5021526"/>
            <a:ext cx="1287340" cy="379566"/>
          </a:xfrm>
          <a:prstGeom prst="rect">
            <a:avLst/>
          </a:prstGeom>
          <a:ln w="38100">
            <a:noFill/>
          </a:ln>
        </p:spPr>
      </p:pic>
      <p:sp>
        <p:nvSpPr>
          <p:cNvPr id="99" name="TextBox 98">
            <a:extLst>
              <a:ext uri="{FF2B5EF4-FFF2-40B4-BE49-F238E27FC236}">
                <a16:creationId xmlns:a16="http://schemas.microsoft.com/office/drawing/2014/main" id="{D66A02B1-3136-26B2-8BD2-F6FA45CC6AC2}"/>
              </a:ext>
            </a:extLst>
          </p:cNvPr>
          <p:cNvSpPr txBox="1"/>
          <p:nvPr/>
        </p:nvSpPr>
        <p:spPr>
          <a:xfrm>
            <a:off x="2804935" y="2561465"/>
            <a:ext cx="1556424"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Sustainer</a:t>
            </a:r>
          </a:p>
        </p:txBody>
      </p:sp>
      <p:pic>
        <p:nvPicPr>
          <p:cNvPr id="46" name="Picture 9" descr="ASCB">
            <a:extLst>
              <a:ext uri="{FF2B5EF4-FFF2-40B4-BE49-F238E27FC236}">
                <a16:creationId xmlns:a16="http://schemas.microsoft.com/office/drawing/2014/main" id="{5139D491-F12A-0D4F-8664-4E083EDF8746}"/>
              </a:ext>
            </a:extLst>
          </p:cNvPr>
          <p:cNvPicPr>
            <a:picLocks noChangeAspect="1"/>
          </p:cNvPicPr>
          <p:nvPr/>
        </p:nvPicPr>
        <p:blipFill>
          <a:blip r:embed="rId6"/>
          <a:srcRect/>
          <a:stretch>
            <a:fillRect/>
          </a:stretch>
        </p:blipFill>
        <p:spPr>
          <a:xfrm>
            <a:off x="3013438" y="3374754"/>
            <a:ext cx="1068894" cy="441810"/>
          </a:xfrm>
          <a:prstGeom prst="rect">
            <a:avLst/>
          </a:prstGeom>
          <a:ln w="12700" cap="flat">
            <a:noFill/>
            <a:miter lim="400000"/>
          </a:ln>
          <a:effectLst/>
        </p:spPr>
      </p:pic>
      <p:pic>
        <p:nvPicPr>
          <p:cNvPr id="55" name="Picture 2" descr="Company of Biologists">
            <a:extLst>
              <a:ext uri="{FF2B5EF4-FFF2-40B4-BE49-F238E27FC236}">
                <a16:creationId xmlns:a16="http://schemas.microsoft.com/office/drawing/2014/main" id="{9818DA34-78DE-F447-8BB4-C6F0C8A2493C}"/>
              </a:ext>
            </a:extLst>
          </p:cNvPr>
          <p:cNvPicPr>
            <a:picLocks noChangeAspect="1"/>
          </p:cNvPicPr>
          <p:nvPr/>
        </p:nvPicPr>
        <p:blipFill>
          <a:blip r:embed="rId7"/>
          <a:stretch>
            <a:fillRect/>
          </a:stretch>
        </p:blipFill>
        <p:spPr>
          <a:xfrm>
            <a:off x="3130540" y="4135888"/>
            <a:ext cx="914564" cy="515445"/>
          </a:xfrm>
          <a:prstGeom prst="rect">
            <a:avLst/>
          </a:prstGeom>
          <a:ln w="12700" cap="flat">
            <a:noFill/>
            <a:miter lim="400000"/>
          </a:ln>
          <a:effectLst/>
        </p:spPr>
      </p:pic>
      <p:pic>
        <p:nvPicPr>
          <p:cNvPr id="81" name="Picture 80" descr="NWO">
            <a:extLst>
              <a:ext uri="{FF2B5EF4-FFF2-40B4-BE49-F238E27FC236}">
                <a16:creationId xmlns:a16="http://schemas.microsoft.com/office/drawing/2014/main" id="{676E7EC8-C451-FA4B-1D30-B0B33C1375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7334" y="4950821"/>
            <a:ext cx="322153" cy="521580"/>
          </a:xfrm>
          <a:prstGeom prst="rect">
            <a:avLst/>
          </a:prstGeom>
          <a:ln>
            <a:noFill/>
          </a:ln>
        </p:spPr>
      </p:pic>
      <p:pic>
        <p:nvPicPr>
          <p:cNvPr id="105" name="Picture 104" descr="eLife">
            <a:extLst>
              <a:ext uri="{FF2B5EF4-FFF2-40B4-BE49-F238E27FC236}">
                <a16:creationId xmlns:a16="http://schemas.microsoft.com/office/drawing/2014/main" id="{68A60B61-D146-AF95-1C38-ADB0EB1D94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9499" y="3314670"/>
            <a:ext cx="1349973" cy="530347"/>
          </a:xfrm>
          <a:prstGeom prst="rect">
            <a:avLst/>
          </a:prstGeom>
          <a:ln>
            <a:noFill/>
          </a:ln>
        </p:spPr>
      </p:pic>
      <p:pic>
        <p:nvPicPr>
          <p:cNvPr id="84" name="Picture 83" descr="EMBO">
            <a:extLst>
              <a:ext uri="{FF2B5EF4-FFF2-40B4-BE49-F238E27FC236}">
                <a16:creationId xmlns:a16="http://schemas.microsoft.com/office/drawing/2014/main" id="{2DC7D8C6-295F-4D49-CCA7-17092112A7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0357" y="4119596"/>
            <a:ext cx="983861" cy="552262"/>
          </a:xfrm>
          <a:prstGeom prst="rect">
            <a:avLst/>
          </a:prstGeom>
          <a:ln>
            <a:noFill/>
          </a:ln>
        </p:spPr>
      </p:pic>
      <p:pic>
        <p:nvPicPr>
          <p:cNvPr id="86" name="Picture 85" descr="Luxenbourg National Research Fund">
            <a:extLst>
              <a:ext uri="{FF2B5EF4-FFF2-40B4-BE49-F238E27FC236}">
                <a16:creationId xmlns:a16="http://schemas.microsoft.com/office/drawing/2014/main" id="{081370A2-AB96-C9BA-54A8-87C322737D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67302" y="5098311"/>
            <a:ext cx="1349973" cy="226600"/>
          </a:xfrm>
          <a:prstGeom prst="rect">
            <a:avLst/>
          </a:prstGeom>
          <a:ln>
            <a:noFill/>
          </a:ln>
        </p:spPr>
      </p:pic>
      <p:pic>
        <p:nvPicPr>
          <p:cNvPr id="7" name="Picture 6" descr="PLOS"/>
          <p:cNvPicPr>
            <a:picLocks noChangeAspect="1"/>
          </p:cNvPicPr>
          <p:nvPr/>
        </p:nvPicPr>
        <p:blipFill>
          <a:blip r:embed="rId12"/>
          <a:stretch>
            <a:fillRect/>
          </a:stretch>
        </p:blipFill>
        <p:spPr>
          <a:xfrm>
            <a:off x="6564153" y="3278091"/>
            <a:ext cx="769468" cy="603504"/>
          </a:xfrm>
          <a:prstGeom prst="rect">
            <a:avLst/>
          </a:prstGeom>
          <a:ln>
            <a:noFill/>
          </a:ln>
        </p:spPr>
      </p:pic>
      <p:pic>
        <p:nvPicPr>
          <p:cNvPr id="76" name="Graphic 75" descr="The Research Council of Norway">
            <a:extLst>
              <a:ext uri="{FF2B5EF4-FFF2-40B4-BE49-F238E27FC236}">
                <a16:creationId xmlns:a16="http://schemas.microsoft.com/office/drawing/2014/main" id="{87BD9175-2566-AABD-7409-DB1EC967FBC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73901" y="4273002"/>
            <a:ext cx="1349973" cy="245450"/>
          </a:xfrm>
          <a:prstGeom prst="rect">
            <a:avLst/>
          </a:prstGeom>
        </p:spPr>
      </p:pic>
      <p:pic>
        <p:nvPicPr>
          <p:cNvPr id="45" name="Picture 8" descr="Wellcome">
            <a:extLst>
              <a:ext uri="{FF2B5EF4-FFF2-40B4-BE49-F238E27FC236}">
                <a16:creationId xmlns:a16="http://schemas.microsoft.com/office/drawing/2014/main" id="{71F167BA-15D0-D942-8FF8-94FB8770F4BA}"/>
              </a:ext>
            </a:extLst>
          </p:cNvPr>
          <p:cNvPicPr>
            <a:picLocks noChangeAspect="1"/>
          </p:cNvPicPr>
          <p:nvPr/>
        </p:nvPicPr>
        <p:blipFill>
          <a:blip r:embed="rId15"/>
          <a:stretch>
            <a:fillRect/>
          </a:stretch>
        </p:blipFill>
        <p:spPr>
          <a:xfrm>
            <a:off x="6691165" y="4955039"/>
            <a:ext cx="515444" cy="515445"/>
          </a:xfrm>
          <a:prstGeom prst="rect">
            <a:avLst/>
          </a:prstGeom>
          <a:ln w="12700" cap="flat">
            <a:noFill/>
            <a:miter lim="400000"/>
          </a:ln>
          <a:effectLst/>
        </p:spPr>
      </p:pic>
      <p:sp>
        <p:nvSpPr>
          <p:cNvPr id="100" name="TextBox 99">
            <a:extLst>
              <a:ext uri="{FF2B5EF4-FFF2-40B4-BE49-F238E27FC236}">
                <a16:creationId xmlns:a16="http://schemas.microsoft.com/office/drawing/2014/main" id="{27DE4381-5189-8BDC-534D-FF8CDB805DF6}"/>
              </a:ext>
            </a:extLst>
          </p:cNvPr>
          <p:cNvSpPr txBox="1"/>
          <p:nvPr/>
        </p:nvSpPr>
        <p:spPr>
          <a:xfrm>
            <a:off x="8379798" y="2561465"/>
            <a:ext cx="1880025"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Contributor</a:t>
            </a:r>
          </a:p>
        </p:txBody>
      </p:sp>
      <p:pic>
        <p:nvPicPr>
          <p:cNvPr id="48" name="Picture 11" descr="Cancer Research UK">
            <a:extLst>
              <a:ext uri="{FF2B5EF4-FFF2-40B4-BE49-F238E27FC236}">
                <a16:creationId xmlns:a16="http://schemas.microsoft.com/office/drawing/2014/main" id="{A5FF9B9A-38A0-7D49-B80C-5AFE915B928E}"/>
              </a:ext>
            </a:extLst>
          </p:cNvPr>
          <p:cNvPicPr>
            <a:picLocks noChangeAspect="1"/>
          </p:cNvPicPr>
          <p:nvPr/>
        </p:nvPicPr>
        <p:blipFill>
          <a:blip r:embed="rId16"/>
          <a:stretch>
            <a:fillRect/>
          </a:stretch>
        </p:blipFill>
        <p:spPr>
          <a:xfrm>
            <a:off x="8508844" y="3324348"/>
            <a:ext cx="1272701" cy="515445"/>
          </a:xfrm>
          <a:prstGeom prst="rect">
            <a:avLst/>
          </a:prstGeom>
          <a:ln w="12700" cap="flat">
            <a:noFill/>
            <a:miter lim="400000"/>
          </a:ln>
          <a:effectLst/>
        </p:spPr>
      </p:pic>
      <p:pic>
        <p:nvPicPr>
          <p:cNvPr id="53" name="Picture 7" descr="F1000 Research">
            <a:extLst>
              <a:ext uri="{FF2B5EF4-FFF2-40B4-BE49-F238E27FC236}">
                <a16:creationId xmlns:a16="http://schemas.microsoft.com/office/drawing/2014/main" id="{A65D2D93-BF89-CE4D-BCD6-27FCEE63298E}"/>
              </a:ext>
            </a:extLst>
          </p:cNvPr>
          <p:cNvPicPr>
            <a:picLocks noChangeAspect="1"/>
          </p:cNvPicPr>
          <p:nvPr/>
        </p:nvPicPr>
        <p:blipFill>
          <a:blip r:embed="rId17"/>
          <a:srcRect t="39354" b="35298"/>
          <a:stretch>
            <a:fillRect/>
          </a:stretch>
        </p:blipFill>
        <p:spPr>
          <a:xfrm>
            <a:off x="8419886" y="4242129"/>
            <a:ext cx="1394424" cy="353449"/>
          </a:xfrm>
          <a:prstGeom prst="rect">
            <a:avLst/>
          </a:prstGeom>
          <a:ln w="12700" cap="flat">
            <a:noFill/>
            <a:miter lim="400000"/>
          </a:ln>
          <a:effectLst/>
        </p:spPr>
      </p:pic>
      <p:pic>
        <p:nvPicPr>
          <p:cNvPr id="88" name="Picture 87" descr="Hindawi">
            <a:extLst>
              <a:ext uri="{FF2B5EF4-FFF2-40B4-BE49-F238E27FC236}">
                <a16:creationId xmlns:a16="http://schemas.microsoft.com/office/drawing/2014/main" id="{0C61CE92-DFA1-D84A-3263-FB8E7105B55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99537" y="5013462"/>
            <a:ext cx="1246424" cy="396299"/>
          </a:xfrm>
          <a:prstGeom prst="rect">
            <a:avLst/>
          </a:prstGeom>
          <a:ln>
            <a:noFill/>
          </a:ln>
        </p:spPr>
      </p:pic>
      <p:pic>
        <p:nvPicPr>
          <p:cNvPr id="54" name="Picture 53" descr="Iowa State University State Library"/>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16996" y="3446885"/>
            <a:ext cx="1399032" cy="252344"/>
          </a:xfrm>
          <a:prstGeom prst="rect">
            <a:avLst/>
          </a:prstGeom>
          <a:ln>
            <a:noFill/>
          </a:ln>
        </p:spPr>
      </p:pic>
      <p:pic>
        <p:nvPicPr>
          <p:cNvPr id="1030" name="Picture 6" descr="Science Foundation Ireland">
            <a:extLst>
              <a:ext uri="{FF2B5EF4-FFF2-40B4-BE49-F238E27FC236}">
                <a16:creationId xmlns:a16="http://schemas.microsoft.com/office/drawing/2014/main" id="{BA641B08-EB46-74CC-42D7-F63E6054D65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212163" y="4119596"/>
            <a:ext cx="1208698" cy="5522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University of Calgary">
            <a:extLst>
              <a:ext uri="{FF2B5EF4-FFF2-40B4-BE49-F238E27FC236}">
                <a16:creationId xmlns:a16="http://schemas.microsoft.com/office/drawing/2014/main" id="{B8650E8C-4F94-97BB-A6F5-7B3B507B440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305093" y="4935480"/>
            <a:ext cx="1022838" cy="5522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5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54F4-F40C-429E-B0B2-0C898F824313}"/>
              </a:ext>
            </a:extLst>
          </p:cNvPr>
          <p:cNvSpPr>
            <a:spLocks noGrp="1"/>
          </p:cNvSpPr>
          <p:nvPr>
            <p:ph type="title"/>
          </p:nvPr>
        </p:nvSpPr>
        <p:spPr/>
        <p:txBody>
          <a:bodyPr/>
          <a:lstStyle/>
          <a:p>
            <a:r>
              <a:rPr lang="en-US" dirty="0"/>
              <a:t>The DORA team</a:t>
            </a:r>
          </a:p>
        </p:txBody>
      </p:sp>
      <p:sp>
        <p:nvSpPr>
          <p:cNvPr id="3" name="Content Placeholder 2">
            <a:extLst>
              <a:ext uri="{FF2B5EF4-FFF2-40B4-BE49-F238E27FC236}">
                <a16:creationId xmlns:a16="http://schemas.microsoft.com/office/drawing/2014/main" id="{468D878C-7270-C0E0-68D7-E7096480AC04}"/>
              </a:ext>
            </a:extLst>
          </p:cNvPr>
          <p:cNvSpPr>
            <a:spLocks noGrp="1"/>
          </p:cNvSpPr>
          <p:nvPr>
            <p:ph idx="1"/>
          </p:nvPr>
        </p:nvSpPr>
        <p:spPr/>
        <p:txBody>
          <a:bodyPr anchor="ctr"/>
          <a:lstStyle/>
          <a:p>
            <a:pPr>
              <a:lnSpc>
                <a:spcPct val="150000"/>
              </a:lnSpc>
            </a:pPr>
            <a:r>
              <a:rPr lang="en-US" dirty="0"/>
              <a:t>Many people volunteer to serve on DORA’s Executive Board and Steering Committee!</a:t>
            </a:r>
          </a:p>
          <a:p>
            <a:pPr>
              <a:lnSpc>
                <a:spcPct val="150000"/>
              </a:lnSpc>
            </a:pPr>
            <a:r>
              <a:rPr lang="en-US" dirty="0">
                <a:hlinkClick r:id="rId2"/>
              </a:rPr>
              <a:t>sfdora.org/team</a:t>
            </a:r>
            <a:endParaRPr lang="en-US" dirty="0"/>
          </a:p>
        </p:txBody>
      </p:sp>
    </p:spTree>
    <p:extLst>
      <p:ext uri="{BB962C8B-B14F-4D97-AF65-F5344CB8AC3E}">
        <p14:creationId xmlns:p14="http://schemas.microsoft.com/office/powerpoint/2010/main" val="184306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EEE9-C8B3-E36B-DA55-C68B0E6F84FE}"/>
              </a:ext>
            </a:extLst>
          </p:cNvPr>
          <p:cNvSpPr>
            <a:spLocks noGrp="1"/>
          </p:cNvSpPr>
          <p:nvPr>
            <p:ph type="title"/>
          </p:nvPr>
        </p:nvSpPr>
        <p:spPr/>
        <p:txBody>
          <a:bodyPr/>
          <a:lstStyle/>
          <a:p>
            <a:r>
              <a:rPr lang="en-US" dirty="0"/>
              <a:t>Long standing problems</a:t>
            </a:r>
          </a:p>
        </p:txBody>
      </p:sp>
      <p:sp>
        <p:nvSpPr>
          <p:cNvPr id="3" name="Content Placeholder 2">
            <a:extLst>
              <a:ext uri="{FF2B5EF4-FFF2-40B4-BE49-F238E27FC236}">
                <a16:creationId xmlns:a16="http://schemas.microsoft.com/office/drawing/2014/main" id="{30EA4ADF-3C6C-731B-7005-FC69EEAF84BB}"/>
              </a:ext>
            </a:extLst>
          </p:cNvPr>
          <p:cNvSpPr>
            <a:spLocks noGrp="1"/>
          </p:cNvSpPr>
          <p:nvPr>
            <p:ph idx="1"/>
          </p:nvPr>
        </p:nvSpPr>
        <p:spPr/>
        <p:txBody>
          <a:bodyPr/>
          <a:lstStyle/>
          <a:p>
            <a:r>
              <a:rPr lang="en-US" b="1" dirty="0"/>
              <a:t>1997</a:t>
            </a:r>
            <a:r>
              <a:rPr lang="en-US" dirty="0"/>
              <a:t>: </a:t>
            </a:r>
            <a:r>
              <a:rPr lang="en-US" dirty="0">
                <a:hlinkClick r:id="rId2"/>
              </a:rPr>
              <a:t>Why the impact factor of journals should not be used for evaluating research</a:t>
            </a:r>
            <a:endParaRPr lang="en-US" dirty="0"/>
          </a:p>
          <a:p>
            <a:r>
              <a:rPr lang="en-US" b="1" dirty="0"/>
              <a:t>2001</a:t>
            </a:r>
            <a:r>
              <a:rPr lang="en-US" dirty="0"/>
              <a:t>: </a:t>
            </a:r>
            <a:r>
              <a:rPr lang="en-US" dirty="0">
                <a:hlinkClick r:id="rId3"/>
              </a:rPr>
              <a:t>Some misuses of journal impact factor in research evaluation</a:t>
            </a:r>
            <a:endParaRPr lang="en-US" dirty="0"/>
          </a:p>
          <a:p>
            <a:r>
              <a:rPr lang="en-US" b="1" dirty="0"/>
              <a:t>2018</a:t>
            </a:r>
            <a:r>
              <a:rPr lang="en-US" dirty="0"/>
              <a:t>: </a:t>
            </a:r>
            <a:r>
              <a:rPr lang="en-US" dirty="0">
                <a:hlinkClick r:id="rId4"/>
              </a:rPr>
              <a:t>What’s wrong with the journal impact factor in 5 graphs</a:t>
            </a:r>
            <a:endParaRPr lang="en-US" dirty="0"/>
          </a:p>
        </p:txBody>
      </p:sp>
    </p:spTree>
    <p:extLst>
      <p:ext uri="{BB962C8B-B14F-4D97-AF65-F5344CB8AC3E}">
        <p14:creationId xmlns:p14="http://schemas.microsoft.com/office/powerpoint/2010/main" val="132609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e graph with title, &quot;Journal citations for articles and reviews are unevenly distribute, with a large number of papers receiving fewer citations than the journal's impact factor in 2016.&quot; Data shown for Cell, The FASEB Journal, Nature Chemical Biology, and PLOS Biology.">
            <a:extLst>
              <a:ext uri="{FF2B5EF4-FFF2-40B4-BE49-F238E27FC236}">
                <a16:creationId xmlns:a16="http://schemas.microsoft.com/office/drawing/2014/main" id="{1615AA5A-6832-444B-13DF-823BCA3F1878}"/>
              </a:ext>
            </a:extLst>
          </p:cNvPr>
          <p:cNvPicPr>
            <a:picLocks noChangeAspect="1"/>
          </p:cNvPicPr>
          <p:nvPr/>
        </p:nvPicPr>
        <p:blipFill rotWithShape="1">
          <a:blip r:embed="rId2"/>
          <a:srcRect b="11676"/>
          <a:stretch/>
        </p:blipFill>
        <p:spPr>
          <a:xfrm>
            <a:off x="383011" y="215445"/>
            <a:ext cx="11425976" cy="6427112"/>
          </a:xfrm>
          <a:prstGeom prst="rect">
            <a:avLst/>
          </a:prstGeom>
        </p:spPr>
      </p:pic>
      <p:sp>
        <p:nvSpPr>
          <p:cNvPr id="2" name="TextBox 1">
            <a:extLst>
              <a:ext uri="{FF2B5EF4-FFF2-40B4-BE49-F238E27FC236}">
                <a16:creationId xmlns:a16="http://schemas.microsoft.com/office/drawing/2014/main" id="{0D725E2D-F2CD-5C88-4AE1-0A5EC3B274AA}"/>
              </a:ext>
            </a:extLst>
          </p:cNvPr>
          <p:cNvSpPr txBox="1"/>
          <p:nvPr/>
        </p:nvSpPr>
        <p:spPr>
          <a:xfrm>
            <a:off x="5604387" y="1888886"/>
            <a:ext cx="5545394" cy="2608278"/>
          </a:xfrm>
          <a:prstGeom prst="rect">
            <a:avLst/>
          </a:prstGeom>
          <a:solidFill>
            <a:srgbClr val="FFFFFF">
              <a:alpha val="74902"/>
            </a:srgbClr>
          </a:solidFill>
        </p:spPr>
        <p:txBody>
          <a:bodyPr wrap="square" rtlCol="0" anchor="ctr">
            <a:spAutoFit/>
          </a:bodyPr>
          <a:lstStyle/>
          <a:p>
            <a:pPr>
              <a:lnSpc>
                <a:spcPct val="150000"/>
              </a:lnSpc>
            </a:pPr>
            <a:r>
              <a:rPr lang="en-US" sz="2800" dirty="0"/>
              <a:t>Skewed distributions (often driven by a few papers) make it practically impossible to predict success of individual papers </a:t>
            </a:r>
          </a:p>
        </p:txBody>
      </p:sp>
      <p:sp>
        <p:nvSpPr>
          <p:cNvPr id="9" name="TextBox 8">
            <a:extLst>
              <a:ext uri="{FF2B5EF4-FFF2-40B4-BE49-F238E27FC236}">
                <a16:creationId xmlns:a16="http://schemas.microsoft.com/office/drawing/2014/main" id="{D369BF3A-97AE-9EE3-2479-405AC4D922A5}"/>
              </a:ext>
            </a:extLst>
          </p:cNvPr>
          <p:cNvSpPr txBox="1"/>
          <p:nvPr/>
        </p:nvSpPr>
        <p:spPr>
          <a:xfrm>
            <a:off x="6076336" y="6642556"/>
            <a:ext cx="6115664" cy="215444"/>
          </a:xfrm>
          <a:prstGeom prst="rect">
            <a:avLst/>
          </a:prstGeom>
          <a:noFill/>
        </p:spPr>
        <p:txBody>
          <a:bodyPr wrap="square">
            <a:spAutoFit/>
          </a:bodyPr>
          <a:lstStyle/>
          <a:p>
            <a:pPr algn="r"/>
            <a:r>
              <a:rPr lang="en-US" sz="800" dirty="0">
                <a:hlinkClick r:id="rId3"/>
              </a:rPr>
              <a:t>https://www.nature.com/nature-index/news/whats-wrong-with-the-jif-in-five-graphs</a:t>
            </a:r>
            <a:endParaRPr lang="en-US" sz="800" dirty="0"/>
          </a:p>
        </p:txBody>
      </p:sp>
    </p:spTree>
    <p:extLst>
      <p:ext uri="{BB962C8B-B14F-4D97-AF65-F5344CB8AC3E}">
        <p14:creationId xmlns:p14="http://schemas.microsoft.com/office/powerpoint/2010/main" val="405049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08DB-CE88-A343-0413-1A4FE53272AD}"/>
              </a:ext>
            </a:extLst>
          </p:cNvPr>
          <p:cNvSpPr>
            <a:spLocks noGrp="1"/>
          </p:cNvSpPr>
          <p:nvPr>
            <p:ph type="title"/>
          </p:nvPr>
        </p:nvSpPr>
        <p:spPr/>
        <p:txBody>
          <a:bodyPr/>
          <a:lstStyle/>
          <a:p>
            <a:r>
              <a:rPr lang="en-GB" dirty="0"/>
              <a:t>The Declaration</a:t>
            </a:r>
            <a:endParaRPr lang="en-US" dirty="0"/>
          </a:p>
        </p:txBody>
      </p:sp>
      <p:sp>
        <p:nvSpPr>
          <p:cNvPr id="3" name="Content Placeholder 2">
            <a:extLst>
              <a:ext uri="{FF2B5EF4-FFF2-40B4-BE49-F238E27FC236}">
                <a16:creationId xmlns:a16="http://schemas.microsoft.com/office/drawing/2014/main" id="{241C1C9F-D29B-DB94-DB0A-70AB4E814B01}"/>
              </a:ext>
            </a:extLst>
          </p:cNvPr>
          <p:cNvSpPr>
            <a:spLocks noGrp="1"/>
          </p:cNvSpPr>
          <p:nvPr>
            <p:ph idx="1"/>
          </p:nvPr>
        </p:nvSpPr>
        <p:spPr/>
        <p:txBody>
          <a:bodyPr/>
          <a:lstStyle/>
          <a:p>
            <a:pPr>
              <a:buSzTx/>
            </a:pPr>
            <a:r>
              <a:rPr lang="en-GB" sz="2800" dirty="0"/>
              <a:t>Draws attention to potential problems of journal-based metrics in hiring, promotion, and funding decisions</a:t>
            </a:r>
          </a:p>
          <a:p>
            <a:pPr>
              <a:buSzTx/>
            </a:pPr>
            <a:r>
              <a:rPr lang="en-GB" sz="2800" dirty="0"/>
              <a:t>Demonstrates community support for change</a:t>
            </a:r>
            <a:endParaRPr lang="en-US" sz="2800" dirty="0"/>
          </a:p>
          <a:p>
            <a:pPr lvl="1"/>
            <a:r>
              <a:rPr lang="en-US" dirty="0"/>
              <a:t>Currently </a:t>
            </a:r>
            <a:r>
              <a:rPr lang="en-US" dirty="0">
                <a:hlinkClick r:id="rId2"/>
              </a:rPr>
              <a:t>signed</a:t>
            </a:r>
            <a:r>
              <a:rPr lang="en-US" dirty="0"/>
              <a:t> by over 25,000 individuals and organizations</a:t>
            </a:r>
            <a:endParaRPr lang="en-GB" dirty="0"/>
          </a:p>
        </p:txBody>
      </p:sp>
    </p:spTree>
    <p:extLst>
      <p:ext uri="{BB962C8B-B14F-4D97-AF65-F5344CB8AC3E}">
        <p14:creationId xmlns:p14="http://schemas.microsoft.com/office/powerpoint/2010/main" val="303635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0990-3431-3537-754E-8D1721995016}"/>
              </a:ext>
            </a:extLst>
          </p:cNvPr>
          <p:cNvSpPr>
            <a:spLocks noGrp="1"/>
          </p:cNvSpPr>
          <p:nvPr>
            <p:ph type="title"/>
          </p:nvPr>
        </p:nvSpPr>
        <p:spPr/>
        <p:txBody>
          <a:bodyPr>
            <a:normAutofit/>
          </a:bodyPr>
          <a:lstStyle/>
          <a:p>
            <a:r>
              <a:rPr lang="en-GB" sz="3600" dirty="0"/>
              <a:t>Better assessment promotes better research</a:t>
            </a:r>
            <a:endParaRPr lang="en-US" sz="3600" dirty="0"/>
          </a:p>
        </p:txBody>
      </p:sp>
      <p:sp>
        <p:nvSpPr>
          <p:cNvPr id="3" name="Content Placeholder 2">
            <a:extLst>
              <a:ext uri="{FF2B5EF4-FFF2-40B4-BE49-F238E27FC236}">
                <a16:creationId xmlns:a16="http://schemas.microsoft.com/office/drawing/2014/main" id="{A6C3E4E4-4D25-AC9F-DE2A-50E943839721}"/>
              </a:ext>
            </a:extLst>
          </p:cNvPr>
          <p:cNvSpPr>
            <a:spLocks noGrp="1"/>
          </p:cNvSpPr>
          <p:nvPr>
            <p:ph idx="1"/>
          </p:nvPr>
        </p:nvSpPr>
        <p:spPr/>
        <p:txBody>
          <a:bodyPr/>
          <a:lstStyle/>
          <a:p>
            <a:r>
              <a:rPr lang="en-US" dirty="0"/>
              <a:t>Focuses on the merits of specific individual works</a:t>
            </a:r>
          </a:p>
          <a:p>
            <a:pPr lvl="1"/>
            <a:r>
              <a:rPr lang="en-US" dirty="0"/>
              <a:t>Reduces reliance on heavily competitive journals</a:t>
            </a:r>
          </a:p>
          <a:p>
            <a:pPr lvl="1"/>
            <a:r>
              <a:rPr lang="en-US" dirty="0"/>
              <a:t>Promotes reproducibility and Open Science</a:t>
            </a:r>
          </a:p>
          <a:p>
            <a:r>
              <a:rPr lang="en-US" dirty="0"/>
              <a:t>A wider range of scholarly products are valued</a:t>
            </a:r>
          </a:p>
          <a:p>
            <a:pPr lvl="1"/>
            <a:r>
              <a:rPr lang="en-US" dirty="0"/>
              <a:t>Datasets, protocols, software, preprints, policy, training, and policy can be assessed in addition to peer reviewed journal articles</a:t>
            </a:r>
          </a:p>
          <a:p>
            <a:endParaRPr lang="en-US" dirty="0"/>
          </a:p>
        </p:txBody>
      </p:sp>
    </p:spTree>
    <p:extLst>
      <p:ext uri="{BB962C8B-B14F-4D97-AF65-F5344CB8AC3E}">
        <p14:creationId xmlns:p14="http://schemas.microsoft.com/office/powerpoint/2010/main" val="243536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051C-00EC-01B9-8527-D49E5BC556C6}"/>
              </a:ext>
            </a:extLst>
          </p:cNvPr>
          <p:cNvSpPr>
            <a:spLocks noGrp="1"/>
          </p:cNvSpPr>
          <p:nvPr>
            <p:ph type="title"/>
          </p:nvPr>
        </p:nvSpPr>
        <p:spPr/>
        <p:txBody>
          <a:bodyPr/>
          <a:lstStyle/>
          <a:p>
            <a:r>
              <a:rPr lang="en-US" dirty="0"/>
              <a:t>DORA’s mission</a:t>
            </a:r>
          </a:p>
        </p:txBody>
      </p:sp>
      <p:sp>
        <p:nvSpPr>
          <p:cNvPr id="3" name="Content Placeholder 2">
            <a:extLst>
              <a:ext uri="{FF2B5EF4-FFF2-40B4-BE49-F238E27FC236}">
                <a16:creationId xmlns:a16="http://schemas.microsoft.com/office/drawing/2014/main" id="{50123EB8-A285-5122-D142-C9919200888D}"/>
              </a:ext>
            </a:extLst>
          </p:cNvPr>
          <p:cNvSpPr>
            <a:spLocks noGrp="1"/>
          </p:cNvSpPr>
          <p:nvPr>
            <p:ph idx="1"/>
          </p:nvPr>
        </p:nvSpPr>
        <p:spPr/>
        <p:txBody>
          <a:bodyPr>
            <a:normAutofit/>
          </a:bodyPr>
          <a:lstStyle/>
          <a:p>
            <a:pPr>
              <a:lnSpc>
                <a:spcPct val="150000"/>
              </a:lnSpc>
            </a:pPr>
            <a:r>
              <a:rPr lang="en-US" sz="2400" dirty="0"/>
              <a:t>Advance practical and robust approaches to improve how research is assessed across all scholarly disciplines globally</a:t>
            </a:r>
          </a:p>
        </p:txBody>
      </p:sp>
    </p:spTree>
    <p:extLst>
      <p:ext uri="{BB962C8B-B14F-4D97-AF65-F5344CB8AC3E}">
        <p14:creationId xmlns:p14="http://schemas.microsoft.com/office/powerpoint/2010/main" val="335824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CDD0-2801-B58B-ED74-64E07627A764}"/>
              </a:ext>
            </a:extLst>
          </p:cNvPr>
          <p:cNvSpPr>
            <a:spLocks noGrp="1"/>
          </p:cNvSpPr>
          <p:nvPr>
            <p:ph type="title"/>
          </p:nvPr>
        </p:nvSpPr>
        <p:spPr/>
        <p:txBody>
          <a:bodyPr/>
          <a:lstStyle/>
          <a:p>
            <a:r>
              <a:rPr lang="en-US" dirty="0"/>
              <a:t>DORA’s objectives</a:t>
            </a:r>
          </a:p>
        </p:txBody>
      </p:sp>
      <p:sp>
        <p:nvSpPr>
          <p:cNvPr id="3" name="Content Placeholder 2">
            <a:extLst>
              <a:ext uri="{FF2B5EF4-FFF2-40B4-BE49-F238E27FC236}">
                <a16:creationId xmlns:a16="http://schemas.microsoft.com/office/drawing/2014/main" id="{2F568964-50C1-74F2-495B-C30B4F8AC288}"/>
              </a:ext>
            </a:extLst>
          </p:cNvPr>
          <p:cNvSpPr>
            <a:spLocks noGrp="1"/>
          </p:cNvSpPr>
          <p:nvPr>
            <p:ph idx="1"/>
          </p:nvPr>
        </p:nvSpPr>
        <p:spPr/>
        <p:txBody>
          <a:bodyPr/>
          <a:lstStyle/>
          <a:p>
            <a:pPr>
              <a:lnSpc>
                <a:spcPct val="150000"/>
              </a:lnSpc>
            </a:pPr>
            <a:r>
              <a:rPr lang="en-US" b="1" dirty="0">
                <a:solidFill>
                  <a:srgbClr val="FCB711"/>
                </a:solidFill>
              </a:rPr>
              <a:t>Increase awareness</a:t>
            </a:r>
            <a:r>
              <a:rPr lang="en-US" dirty="0"/>
              <a:t> of the negative impacts of research assessment practices</a:t>
            </a:r>
          </a:p>
          <a:p>
            <a:pPr>
              <a:lnSpc>
                <a:spcPct val="150000"/>
              </a:lnSpc>
            </a:pPr>
            <a:r>
              <a:rPr lang="en-US" b="1" dirty="0">
                <a:solidFill>
                  <a:srgbClr val="FCB711"/>
                </a:solidFill>
              </a:rPr>
              <a:t>Develop measures</a:t>
            </a:r>
            <a:r>
              <a:rPr lang="en-US" dirty="0"/>
              <a:t> of research assessment reform</a:t>
            </a:r>
          </a:p>
          <a:p>
            <a:pPr>
              <a:lnSpc>
                <a:spcPct val="150000"/>
              </a:lnSpc>
            </a:pPr>
            <a:r>
              <a:rPr lang="en-US" b="1" dirty="0">
                <a:solidFill>
                  <a:srgbClr val="FCB711"/>
                </a:solidFill>
              </a:rPr>
              <a:t>Support advocates</a:t>
            </a:r>
            <a:r>
              <a:rPr lang="en-US" dirty="0"/>
              <a:t> of research assessment reform</a:t>
            </a:r>
          </a:p>
          <a:p>
            <a:pPr>
              <a:lnSpc>
                <a:spcPct val="150000"/>
              </a:lnSpc>
            </a:pPr>
            <a:r>
              <a:rPr lang="en-US" b="1" dirty="0">
                <a:solidFill>
                  <a:srgbClr val="FCB711"/>
                </a:solidFill>
              </a:rPr>
              <a:t>Secure funding</a:t>
            </a:r>
            <a:r>
              <a:rPr lang="en-US" dirty="0"/>
              <a:t> to deliver DORA’s mission</a:t>
            </a:r>
          </a:p>
        </p:txBody>
      </p:sp>
      <p:sp>
        <p:nvSpPr>
          <p:cNvPr id="5" name="TextBox 4">
            <a:extLst>
              <a:ext uri="{FF2B5EF4-FFF2-40B4-BE49-F238E27FC236}">
                <a16:creationId xmlns:a16="http://schemas.microsoft.com/office/drawing/2014/main" id="{5D3E2DD1-E79D-F17F-AC90-C8037BDB254F}"/>
              </a:ext>
            </a:extLst>
          </p:cNvPr>
          <p:cNvSpPr txBox="1"/>
          <p:nvPr/>
        </p:nvSpPr>
        <p:spPr>
          <a:xfrm>
            <a:off x="5102942" y="6642556"/>
            <a:ext cx="7089058" cy="215444"/>
          </a:xfrm>
          <a:prstGeom prst="rect">
            <a:avLst/>
          </a:prstGeom>
          <a:noFill/>
        </p:spPr>
        <p:txBody>
          <a:bodyPr wrap="square">
            <a:spAutoFit/>
          </a:bodyPr>
          <a:lstStyle/>
          <a:p>
            <a:pPr algn="r"/>
            <a:r>
              <a:rPr lang="en-US" sz="800" dirty="0">
                <a:hlinkClick r:id="rId2"/>
              </a:rPr>
              <a:t>https://sfdora.org/2023/03/29/towards-the-future-of-responsible-research-assessment-announcing-doras-new-three-year-strategic-plan/</a:t>
            </a:r>
            <a:r>
              <a:rPr lang="en-US" sz="800" dirty="0"/>
              <a:t> </a:t>
            </a:r>
          </a:p>
        </p:txBody>
      </p:sp>
    </p:spTree>
    <p:extLst>
      <p:ext uri="{BB962C8B-B14F-4D97-AF65-F5344CB8AC3E}">
        <p14:creationId xmlns:p14="http://schemas.microsoft.com/office/powerpoint/2010/main" val="1367976347"/>
      </p:ext>
    </p:extLst>
  </p:cSld>
  <p:clrMapOvr>
    <a:masterClrMapping/>
  </p:clrMapOvr>
</p:sld>
</file>

<file path=ppt/theme/theme1.xml><?xml version="1.0" encoding="utf-8"?>
<a:theme xmlns:a="http://schemas.openxmlformats.org/drawingml/2006/main" name="Office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TotalTime>
  <Words>1084</Words>
  <Application>Microsoft Office PowerPoint</Application>
  <PresentationFormat>Widescreen</PresentationFormat>
  <Paragraphs>111</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Rutan</vt:lpstr>
      <vt:lpstr>Lora</vt:lpstr>
      <vt:lpstr>Jaapokki</vt:lpstr>
      <vt:lpstr>Arial</vt:lpstr>
      <vt:lpstr>Office Theme</vt:lpstr>
      <vt:lpstr>How to use this resource</vt:lpstr>
      <vt:lpstr>Improving research assessment</vt:lpstr>
      <vt:lpstr>Why DORA exists</vt:lpstr>
      <vt:lpstr>Long standing problems</vt:lpstr>
      <vt:lpstr>PowerPoint Presentation</vt:lpstr>
      <vt:lpstr>The Declaration</vt:lpstr>
      <vt:lpstr>Better assessment promotes better research</vt:lpstr>
      <vt:lpstr>DORA’s mission</vt:lpstr>
      <vt:lpstr>DORA’s objectives</vt:lpstr>
      <vt:lpstr>DORA’s approaches</vt:lpstr>
      <vt:lpstr>DORA resources</vt:lpstr>
      <vt:lpstr>DORA resource library</vt:lpstr>
      <vt:lpstr>Resources</vt:lpstr>
      <vt:lpstr>Ideas for action</vt:lpstr>
      <vt:lpstr>Institutional change</vt:lpstr>
      <vt:lpstr>More institutional change</vt:lpstr>
      <vt:lpstr>Responses to change</vt:lpstr>
      <vt:lpstr>Change from funders: Wellcome</vt:lpstr>
      <vt:lpstr>Change from funders: Cancer Research UK</vt:lpstr>
      <vt:lpstr>Change from publishers</vt:lpstr>
      <vt:lpstr>What you can do</vt:lpstr>
      <vt:lpstr>Supporting organizations</vt:lpstr>
      <vt:lpstr>The DORA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 Faulkes</dc:creator>
  <cp:lastModifiedBy>Zen Faulkes</cp:lastModifiedBy>
  <cp:revision>38</cp:revision>
  <dcterms:created xsi:type="dcterms:W3CDTF">2023-08-03T19:33:31Z</dcterms:created>
  <dcterms:modified xsi:type="dcterms:W3CDTF">2024-07-10T14:49:03Z</dcterms:modified>
</cp:coreProperties>
</file>