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>
        <p:scale>
          <a:sx n="38" d="100"/>
          <a:sy n="38" d="100"/>
        </p:scale>
        <p:origin x="-516" y="-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1451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392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&amp;B (Calibr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>
            <a:spLocks noGrp="1"/>
          </p:cNvSpPr>
          <p:nvPr>
            <p:ph type="title"/>
          </p:nvPr>
        </p:nvSpPr>
        <p:spPr>
          <a:xfrm>
            <a:off x="-1" y="0"/>
            <a:ext cx="24384000" cy="1705362"/>
          </a:xfrm>
          <a:prstGeom prst="rect">
            <a:avLst/>
          </a:prstGeom>
        </p:spPr>
        <p:txBody>
          <a:bodyPr lIns="127000" tIns="127000" rIns="127000" bIns="127000">
            <a:noAutofit/>
          </a:bodyPr>
          <a:lstStyle>
            <a:lvl1pPr>
              <a:defRPr sz="6000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SzPct val="75000"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>
              <a:buSzPct val="75000"/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buSzPct val="75000"/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buSzPct val="75000"/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buSzPct val="75000"/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&amp;B (Calibr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>
            <a:spLocks noGrp="1"/>
          </p:cNvSpPr>
          <p:nvPr>
            <p:ph type="title"/>
          </p:nvPr>
        </p:nvSpPr>
        <p:spPr>
          <a:xfrm>
            <a:off x="-1" y="0"/>
            <a:ext cx="24384000" cy="1705362"/>
          </a:xfrm>
          <a:prstGeom prst="rect">
            <a:avLst/>
          </a:prstGeom>
        </p:spPr>
        <p:txBody>
          <a:bodyPr lIns="127000" tIns="127000" rIns="127000" bIns="127000">
            <a:noAutofit/>
          </a:bodyPr>
          <a:lstStyle>
            <a:lvl1pPr algn="l">
              <a:defRPr sz="6000">
                <a:solidFill>
                  <a:srgbClr val="9411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3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0" indent="254000">
              <a:spcBef>
                <a:spcPts val="3500"/>
              </a:spcBef>
              <a:buSzTx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2pPr>
            <a:lvl3pPr marL="0" indent="508000">
              <a:spcBef>
                <a:spcPts val="3500"/>
              </a:spcBef>
              <a:buSzTx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3pPr>
            <a:lvl4pPr marL="0" indent="762000">
              <a:spcBef>
                <a:spcPts val="3500"/>
              </a:spcBef>
              <a:buSzTx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4pPr>
            <a:lvl5pPr marL="0" indent="1016000">
              <a:spcBef>
                <a:spcPts val="3500"/>
              </a:spcBef>
              <a:buSzTx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&amp;B (Calibr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>
            <a:spLocks noGrp="1"/>
          </p:cNvSpPr>
          <p:nvPr>
            <p:ph type="title"/>
          </p:nvPr>
        </p:nvSpPr>
        <p:spPr>
          <a:xfrm>
            <a:off x="-1" y="0"/>
            <a:ext cx="24384000" cy="1705362"/>
          </a:xfrm>
          <a:prstGeom prst="rect">
            <a:avLst/>
          </a:prstGeom>
        </p:spPr>
        <p:txBody>
          <a:bodyPr lIns="127000" tIns="127000" rIns="127000" bIns="127000">
            <a:noAutofit/>
          </a:bodyPr>
          <a:lstStyle>
            <a:lvl1pPr>
              <a:defRPr sz="60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SzPct val="75000"/>
              <a:defRPr sz="4800">
                <a:latin typeface="Arial"/>
                <a:ea typeface="Arial"/>
                <a:cs typeface="Arial"/>
                <a:sym typeface="Arial"/>
              </a:defRPr>
            </a:lvl1pPr>
            <a:lvl2pPr>
              <a:buSzPct val="75000"/>
              <a:defRPr sz="4000">
                <a:solidFill>
                  <a:srgbClr val="920E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SzPct val="75000"/>
              <a:defRPr sz="4000">
                <a:solidFill>
                  <a:srgbClr val="920E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SzPct val="75000"/>
              <a:defRPr sz="4000">
                <a:solidFill>
                  <a:srgbClr val="920E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SzPct val="75000"/>
              <a:defRPr sz="4000">
                <a:solidFill>
                  <a:srgbClr val="920E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>
            <a:spLocks noGrp="1"/>
          </p:cNvSpPr>
          <p:nvPr>
            <p:ph type="sldNum" sz="quarter" idx="2"/>
          </p:nvPr>
        </p:nvSpPr>
        <p:spPr>
          <a:xfrm>
            <a:off x="23697796" y="13081000"/>
            <a:ext cx="453239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&amp;B (Cour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-1" y="0"/>
            <a:ext cx="24384000" cy="17053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SzPct val="75000"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>
              <a:buSzPct val="75000"/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buSzPct val="75000"/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buSzPct val="75000"/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buSzPct val="75000"/>
              <a:defRPr sz="4000">
                <a:solidFill>
                  <a:srgbClr val="920E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&amp;B (Calibr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>
            <a:spLocks noGrp="1"/>
          </p:cNvSpPr>
          <p:nvPr>
            <p:ph type="title"/>
          </p:nvPr>
        </p:nvSpPr>
        <p:spPr>
          <a:xfrm>
            <a:off x="-1" y="0"/>
            <a:ext cx="24384000" cy="1705362"/>
          </a:xfrm>
          <a:prstGeom prst="rect">
            <a:avLst/>
          </a:prstGeom>
        </p:spPr>
        <p:txBody>
          <a:bodyPr lIns="127000" tIns="127000" rIns="127000" bIns="127000">
            <a:noAutofit/>
          </a:bodyPr>
          <a:lstStyle>
            <a:lvl1pPr>
              <a:defRPr sz="5400">
                <a:solidFill>
                  <a:srgbClr val="0119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SzPct val="75000"/>
              <a:defRPr sz="4800">
                <a:latin typeface="Verdana"/>
                <a:ea typeface="Verdana"/>
                <a:cs typeface="Verdana"/>
                <a:sym typeface="Verdana"/>
              </a:defRPr>
            </a:lvl1pPr>
            <a:lvl2pPr>
              <a:buSzPct val="75000"/>
              <a:defRPr sz="4000">
                <a:solidFill>
                  <a:srgbClr val="920E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buSzPct val="75000"/>
              <a:defRPr sz="4000">
                <a:solidFill>
                  <a:srgbClr val="920E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buSzPct val="75000"/>
              <a:defRPr sz="4000">
                <a:solidFill>
                  <a:srgbClr val="920E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buSzPct val="75000"/>
              <a:defRPr sz="4000">
                <a:solidFill>
                  <a:srgbClr val="920E00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>
            <a:spLocks noGrp="1"/>
          </p:cNvSpPr>
          <p:nvPr>
            <p:ph type="sldNum" sz="quarter" idx="2"/>
          </p:nvPr>
        </p:nvSpPr>
        <p:spPr>
          <a:xfrm>
            <a:off x="23697796" y="13081000"/>
            <a:ext cx="453239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Slide Number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Text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Slide Number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yorker.com/magazine/2013/07/29/slow-ideas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thenewatlantis.com/publications/must-science-be-useful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fdora.or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ted.com/talks/viktor_frankl_youth_in_search_of_meanin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thenewatlantis.com/publications/must-science-be-useful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thenewatlantis.com/publications/must-science-be-useful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s.curry@imperial.ac.uk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Driving Institutional Change for Research Assessment Reform"/>
          <p:cNvSpPr>
            <a:spLocks noGrp="1"/>
          </p:cNvSpPr>
          <p:nvPr>
            <p:ph type="title"/>
          </p:nvPr>
        </p:nvSpPr>
        <p:spPr>
          <a:xfrm>
            <a:off x="-1" y="-1"/>
            <a:ext cx="24384001" cy="2486898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7200" b="1"/>
            </a:lvl1pPr>
          </a:lstStyle>
          <a:p>
            <a:r>
              <a:t>Driving Institutional Change for Research Assessment Reform</a:t>
            </a:r>
          </a:p>
        </p:txBody>
      </p:sp>
      <p:sp>
        <p:nvSpPr>
          <p:cNvPr id="182" name="Stephen Curry…"/>
          <p:cNvSpPr>
            <a:spLocks noGrp="1"/>
          </p:cNvSpPr>
          <p:nvPr>
            <p:ph type="body" sz="half" idx="1"/>
          </p:nvPr>
        </p:nvSpPr>
        <p:spPr>
          <a:xfrm>
            <a:off x="1" y="10876695"/>
            <a:ext cx="24384000" cy="283711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SzTx/>
              <a:buNone/>
              <a:defRPr sz="6200" b="1"/>
            </a:pPr>
            <a:r>
              <a:t>Stephen Curry</a:t>
            </a:r>
          </a:p>
          <a:p>
            <a:pPr marL="0" indent="0" algn="ctr">
              <a:spcBef>
                <a:spcPts val="2800"/>
              </a:spcBef>
              <a:buSzTx/>
              <a:buNone/>
              <a:defRPr sz="3600"/>
            </a:pPr>
            <a:r>
              <a:t>DORA &amp; Imperial College</a:t>
            </a:r>
          </a:p>
          <a:p>
            <a:pPr marL="0" indent="0" algn="ctr">
              <a:spcBef>
                <a:spcPts val="600"/>
              </a:spcBef>
              <a:buSzTx/>
              <a:buNone/>
              <a:defRPr sz="3500"/>
            </a:pPr>
            <a:r>
              <a:t>HHMI-DORA meeting |  21-23 October 2019</a:t>
            </a:r>
          </a:p>
        </p:txBody>
      </p:sp>
      <p:sp>
        <p:nvSpPr>
          <p:cNvPr id="183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23782531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25" y="12165363"/>
            <a:ext cx="3562833" cy="1256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25658"/>
            <a:ext cx="24384001" cy="6591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How do we get to our utopia?"/>
          <p:cNvSpPr>
            <a:spLocks noGrp="1"/>
          </p:cNvSpPr>
          <p:nvPr>
            <p:ph type="title"/>
          </p:nvPr>
        </p:nvSpPr>
        <p:spPr>
          <a:xfrm>
            <a:off x="2" y="-1"/>
            <a:ext cx="24383999" cy="1705363"/>
          </a:xfrm>
          <a:prstGeom prst="rect">
            <a:avLst/>
          </a:prstGeom>
        </p:spPr>
        <p:txBody>
          <a:bodyPr/>
          <a:lstStyle/>
          <a:p>
            <a:r>
              <a:t>How do we get to our utopia?</a:t>
            </a:r>
          </a:p>
        </p:txBody>
      </p:sp>
      <p:grpSp>
        <p:nvGrpSpPr>
          <p:cNvPr id="220" name="Group"/>
          <p:cNvGrpSpPr/>
          <p:nvPr/>
        </p:nvGrpSpPr>
        <p:grpSpPr>
          <a:xfrm>
            <a:off x="13992589" y="1906822"/>
            <a:ext cx="9705209" cy="11644079"/>
            <a:chOff x="0" y="0"/>
            <a:chExt cx="9705208" cy="11644077"/>
          </a:xfrm>
        </p:grpSpPr>
        <p:sp>
          <p:nvSpPr>
            <p:cNvPr id="216" name="“We yearn for frictionless, technological solutions. But people talking to people is still how the world’s standards change.”…"/>
            <p:cNvSpPr txBox="1"/>
            <p:nvPr/>
          </p:nvSpPr>
          <p:spPr>
            <a:xfrm>
              <a:off x="0" y="9002477"/>
              <a:ext cx="8231893" cy="264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330200" lvl="5" indent="-203200" algn="l" defTabSz="642937">
                <a:lnSpc>
                  <a:spcPts val="4300"/>
                </a:lnSpc>
                <a:spcBef>
                  <a:spcPts val="2400"/>
                </a:spcBef>
                <a:buClr>
                  <a:srgbClr val="000000"/>
                </a:buClr>
                <a:buFont typeface="Lucida Grande"/>
                <a:tabLst>
                  <a:tab pos="2133600" algn="l"/>
                </a:tabLst>
                <a:defRPr sz="3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“We yearn for frictionless, technological solutions. But people talking to people is still how the world’s standards change.”</a:t>
              </a:r>
            </a:p>
            <a:p>
              <a:pPr marL="330200" lvl="5" indent="-203200" algn="r" defTabSz="642937">
                <a:lnSpc>
                  <a:spcPts val="4300"/>
                </a:lnSpc>
                <a:spcBef>
                  <a:spcPts val="2400"/>
                </a:spcBef>
                <a:buClr>
                  <a:srgbClr val="000000"/>
                </a:buClr>
                <a:buFont typeface="Lucida Grande"/>
                <a:tabLst>
                  <a:tab pos="2133600" algn="l"/>
                </a:tabLst>
                <a:defRPr sz="3600" i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Atul Gawande</a:t>
              </a:r>
            </a:p>
          </p:txBody>
        </p:sp>
        <p:sp>
          <p:nvSpPr>
            <p:cNvPr id="217" name="http://www.newyorker.com/magazine/2013/07/29/slow-ideas"/>
            <p:cNvSpPr txBox="1"/>
            <p:nvPr/>
          </p:nvSpPr>
          <p:spPr>
            <a:xfrm>
              <a:off x="0" y="8143826"/>
              <a:ext cx="9705209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800" b="0" u="sng">
                  <a:solidFill>
                    <a:srgbClr val="0365C0"/>
                  </a:solidFill>
                  <a:latin typeface="Calibri"/>
                  <a:ea typeface="Calibri"/>
                  <a:cs typeface="Calibri"/>
                  <a:sym typeface="Calibri"/>
                  <a:hlinkClick r:id="rId3"/>
                </a:defRPr>
              </a:lvl1pPr>
            </a:lstStyle>
            <a:p>
              <a:pPr algn="l">
                <a:defRPr u="none"/>
              </a:pPr>
              <a:r>
                <a:rPr u="sng" dirty="0">
                  <a:hlinkClick r:id="rId3"/>
                </a:rPr>
                <a:t>http://www.newyorker.com/magazine/2013/07/29/slow-ideas</a:t>
              </a:r>
            </a:p>
          </p:txBody>
        </p:sp>
        <p:pic>
          <p:nvPicPr>
            <p:cNvPr id="218" name="AtulGawande.jpg" descr="AtulGawand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2" y="0"/>
              <a:ext cx="5761670" cy="8177165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19" name="Gawande-Slow-Ideas.jpg" descr="Gawande-Slow-Idea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8852" y="1637900"/>
              <a:ext cx="5091593" cy="6247315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sp>
        <p:nvSpPr>
          <p:cNvPr id="221" name="“If we want to change the world, we need to be unrealistic, unreasonable, and impossible.”…"/>
          <p:cNvSpPr>
            <a:spLocks noGrp="1"/>
          </p:cNvSpPr>
          <p:nvPr>
            <p:ph type="body" sz="quarter" idx="1"/>
          </p:nvPr>
        </p:nvSpPr>
        <p:spPr>
          <a:xfrm>
            <a:off x="577695" y="10790111"/>
            <a:ext cx="8049498" cy="2760789"/>
          </a:xfrm>
          <a:prstGeom prst="rect">
            <a:avLst/>
          </a:prstGeom>
        </p:spPr>
        <p:txBody>
          <a:bodyPr/>
          <a:lstStyle/>
          <a:p>
            <a:pPr marL="30161" indent="-4971">
              <a:spcBef>
                <a:spcPts val="2400"/>
              </a:spcBef>
              <a:buSzTx/>
              <a:buNone/>
              <a:defRPr sz="3600"/>
            </a:pPr>
            <a:r>
              <a:t>“If we want to change the world, we need to be unrealistic, unreasonable, and impossible.”</a:t>
            </a:r>
          </a:p>
          <a:p>
            <a:pPr marL="330200" lvl="5" indent="-203200" algn="r" defTabSz="642937">
              <a:spcBef>
                <a:spcPts val="2400"/>
              </a:spcBef>
              <a:buClr>
                <a:srgbClr val="000000"/>
              </a:buClr>
              <a:buSzTx/>
              <a:buFont typeface="Lucida Grande"/>
              <a:buNone/>
              <a:tabLst>
                <a:tab pos="2133600" algn="l"/>
              </a:tabLst>
              <a:defRPr sz="3600" b="1" i="1">
                <a:latin typeface="Calibri"/>
                <a:ea typeface="Calibri"/>
                <a:cs typeface="Calibri"/>
                <a:sym typeface="Calibri"/>
              </a:defRPr>
            </a:pPr>
            <a:r>
              <a:t>Rutger Bregman</a:t>
            </a:r>
          </a:p>
        </p:txBody>
      </p:sp>
      <p:pic>
        <p:nvPicPr>
          <p:cNvPr id="222" name="Rutger-Bregman-Wikipedia-pic.jpg" descr="Rutger-Bregman-Wikipedia-pi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493" y="1906822"/>
            <a:ext cx="5428459" cy="8150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Bregman-Utopia-for-realists-cover.png" descr="Bregman-Utopia-for-realists-cov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95" y="3544035"/>
            <a:ext cx="4092838" cy="6252765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23782531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8081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>
            <a:spLocks noGrp="1"/>
          </p:cNvSpPr>
          <p:nvPr>
            <p:ph type="sldNum" sz="quarter" idx="2"/>
          </p:nvPr>
        </p:nvSpPr>
        <p:spPr>
          <a:xfrm>
            <a:off x="23774149" y="13081000"/>
            <a:ext cx="300534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46" name="Sarewitz’s article and responses – https://www.thenewatlantis.com/publications/must-science-be-useful">
            <a:hlinkClick r:id="" action="ppaction://hlinkshowjump?jump=nextslide"/>
          </p:cNvPr>
          <p:cNvSpPr txBox="1"/>
          <p:nvPr/>
        </p:nvSpPr>
        <p:spPr>
          <a:xfrm>
            <a:off x="328630" y="12915900"/>
            <a:ext cx="1937541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0" i="1">
                <a:latin typeface="Calibri"/>
                <a:ea typeface="Calibri"/>
                <a:cs typeface="Calibri"/>
                <a:sym typeface="Calibri"/>
              </a:defRPr>
            </a:pPr>
            <a:r>
              <a:t>Sarewitz’s article and responses –</a:t>
            </a:r>
            <a:r>
              <a:rPr>
                <a:solidFill>
                  <a:srgbClr val="164F86"/>
                </a:solidFill>
              </a:rPr>
              <a:t> </a:t>
            </a:r>
            <a:r>
              <a:rPr>
                <a:solidFill>
                  <a:srgbClr val="164F86"/>
                </a:solidFill>
                <a:hlinkClick r:id="rId2"/>
              </a:rPr>
              <a:t>https://www.thenewatlantis.com/publications/must-science-be-useful</a:t>
            </a:r>
          </a:p>
        </p:txBody>
      </p:sp>
      <p:sp>
        <p:nvSpPr>
          <p:cNvPr id="247" name="Research Assessment: curiosity vs. management"/>
          <p:cNvSpPr>
            <a:spLocks noGrp="1"/>
          </p:cNvSpPr>
          <p:nvPr>
            <p:ph type="title"/>
          </p:nvPr>
        </p:nvSpPr>
        <p:spPr>
          <a:xfrm>
            <a:off x="2" y="-1"/>
            <a:ext cx="24383999" cy="170536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defRPr sz="5600">
                <a:latin typeface="Calibri"/>
                <a:ea typeface="Calibri"/>
                <a:cs typeface="Calibri"/>
                <a:sym typeface="Calibri"/>
              </a:defRPr>
            </a:pPr>
            <a:r>
              <a:t>Research Assessment: curiosity </a:t>
            </a:r>
            <a:r>
              <a:rPr i="1"/>
              <a:t>vs.</a:t>
            </a:r>
            <a:r>
              <a:t> management</a:t>
            </a:r>
          </a:p>
        </p:txBody>
      </p:sp>
      <p:pic>
        <p:nvPicPr>
          <p:cNvPr id="248" name="Saving-Science-Sarewitz.jpg" descr="Saving-Science-Sarewitz.jpg"/>
          <p:cNvPicPr>
            <a:picLocks noChangeAspect="1"/>
          </p:cNvPicPr>
          <p:nvPr/>
        </p:nvPicPr>
        <p:blipFill>
          <a:blip r:embed="rId3"/>
          <a:srcRect b="54856"/>
          <a:stretch>
            <a:fillRect/>
          </a:stretch>
        </p:blipFill>
        <p:spPr>
          <a:xfrm>
            <a:off x="262334" y="2203643"/>
            <a:ext cx="14621690" cy="846089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249" name="“tenure decisions focus on how many research dollars you bring in, how many articles you get published, and how often those articles are cited…”…"/>
          <p:cNvSpPr>
            <a:spLocks noGrp="1"/>
          </p:cNvSpPr>
          <p:nvPr>
            <p:ph type="body" sz="half" idx="1"/>
          </p:nvPr>
        </p:nvSpPr>
        <p:spPr>
          <a:xfrm>
            <a:off x="15361046" y="2095500"/>
            <a:ext cx="8563370" cy="1023976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0"/>
              </a:spcBef>
              <a:buSzTx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“tenure decisions focus on how many research dollars you bring in, how many articles you get published, and how often those articles are cited…”</a:t>
            </a:r>
          </a:p>
          <a:p>
            <a:pPr marL="0" indent="0">
              <a:spcBef>
                <a:spcPts val="3000"/>
              </a:spcBef>
              <a:buSzTx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“academic science has become an </a:t>
            </a:r>
            <a:r>
              <a:rPr dirty="0" err="1"/>
              <a:t>onanistic</a:t>
            </a:r>
            <a:r>
              <a:rPr dirty="0"/>
              <a:t> enterprise worthy of </a:t>
            </a:r>
            <a:r>
              <a:rPr lang="en-GB" dirty="0"/>
              <a:t>Swift</a:t>
            </a:r>
            <a:r>
              <a:rPr dirty="0"/>
              <a:t> of Kafka…”</a:t>
            </a:r>
          </a:p>
          <a:p>
            <a:pPr marL="0" indent="0">
              <a:spcBef>
                <a:spcPts val="3000"/>
              </a:spcBef>
              <a:buSzTx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“Advancing according to its own logic, much of science has lost sight of the better world it is supposed to help create. […] The tragic irony here is the the stunted imagination of mainstream science is a consequence of the very autonomy that scientists insist in the key to their success…”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ORA: a declaration and a campaign"/>
          <p:cNvSpPr>
            <a:spLocks noGrp="1"/>
          </p:cNvSpPr>
          <p:nvPr>
            <p:ph type="title"/>
          </p:nvPr>
        </p:nvSpPr>
        <p:spPr>
          <a:xfrm>
            <a:off x="2" y="-1"/>
            <a:ext cx="24383999" cy="1705363"/>
          </a:xfrm>
          <a:prstGeom prst="rect">
            <a:avLst/>
          </a:prstGeom>
        </p:spPr>
        <p:txBody>
          <a:bodyPr/>
          <a:lstStyle/>
          <a:p>
            <a:pPr>
              <a:defRPr sz="5700"/>
            </a:pPr>
            <a:r>
              <a:rPr b="1" dirty="0"/>
              <a:t>DORA:</a:t>
            </a:r>
            <a:r>
              <a:rPr dirty="0"/>
              <a:t> a declaration </a:t>
            </a:r>
            <a:r>
              <a:rPr i="1" dirty="0"/>
              <a:t>and</a:t>
            </a:r>
            <a:r>
              <a:rPr dirty="0"/>
              <a:t> a campaign</a:t>
            </a:r>
          </a:p>
        </p:txBody>
      </p:sp>
      <p:sp>
        <p:nvSpPr>
          <p:cNvPr id="189" name="San Francisco Declaration on Research Assessment (sfdora.org)…"/>
          <p:cNvSpPr>
            <a:spLocks noGrp="1"/>
          </p:cNvSpPr>
          <p:nvPr>
            <p:ph type="body" sz="half" idx="1"/>
          </p:nvPr>
        </p:nvSpPr>
        <p:spPr>
          <a:xfrm>
            <a:off x="1228938" y="2001818"/>
            <a:ext cx="19802262" cy="5808891"/>
          </a:xfrm>
          <a:prstGeom prst="rect">
            <a:avLst/>
          </a:prstGeom>
        </p:spPr>
        <p:txBody>
          <a:bodyPr/>
          <a:lstStyle/>
          <a:p>
            <a:pPr marL="0" lvl="5" indent="0" defTabSz="642937">
              <a:lnSpc>
                <a:spcPts val="5700"/>
              </a:lnSpc>
              <a:spcBef>
                <a:spcPts val="2000"/>
              </a:spcBef>
              <a:spcAft>
                <a:spcPts val="1200"/>
              </a:spcAft>
              <a:buClr>
                <a:srgbClr val="000000"/>
              </a:buClr>
              <a:buSzTx/>
              <a:buFont typeface="Lucida Grande"/>
              <a:buNone/>
              <a:tabLst>
                <a:tab pos="2133600" algn="l"/>
              </a:tabLst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San Francisco Declaration on Research Assessment (</a:t>
            </a:r>
            <a:r>
              <a:rPr sz="6000" i="1" dirty="0">
                <a:solidFill>
                  <a:schemeClr val="accent1">
                    <a:lumOff val="-13575"/>
                  </a:schemeClr>
                </a:solidFill>
                <a:hlinkClick r:id="rId2"/>
              </a:rPr>
              <a:t>sfdora.org</a:t>
            </a:r>
            <a:r>
              <a:rPr sz="6000" dirty="0"/>
              <a:t>)</a:t>
            </a:r>
          </a:p>
          <a:p>
            <a:pPr marL="825500" lvl="5" indent="-317500" defTabSz="642937">
              <a:lnSpc>
                <a:spcPts val="4300"/>
              </a:lnSpc>
              <a:spcBef>
                <a:spcPts val="1000"/>
              </a:spcBef>
              <a:spcAft>
                <a:spcPts val="600"/>
              </a:spcAft>
              <a:buClr>
                <a:srgbClr val="861001"/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rPr sz="4400" dirty="0"/>
              <a:t>&gt;15,000 individuals </a:t>
            </a:r>
            <a:r>
              <a:rPr lang="en-GB" sz="4400" dirty="0"/>
              <a:t>&amp;</a:t>
            </a:r>
            <a:r>
              <a:rPr sz="4400" dirty="0"/>
              <a:t> &gt;1500 </a:t>
            </a:r>
            <a:r>
              <a:rPr sz="4400" dirty="0" err="1"/>
              <a:t>organisations</a:t>
            </a:r>
            <a:r>
              <a:rPr sz="4400" dirty="0"/>
              <a:t> have signed</a:t>
            </a:r>
          </a:p>
          <a:p>
            <a:pPr marL="825500" lvl="5" indent="-317500" defTabSz="642937">
              <a:lnSpc>
                <a:spcPts val="4300"/>
              </a:lnSpc>
              <a:spcBef>
                <a:spcPts val="1000"/>
              </a:spcBef>
              <a:spcAft>
                <a:spcPts val="600"/>
              </a:spcAft>
              <a:buClr>
                <a:srgbClr val="861001"/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rPr sz="4400" dirty="0"/>
              <a:t>International steering group; global advisory board</a:t>
            </a:r>
          </a:p>
          <a:p>
            <a:pPr marL="825500" lvl="5" indent="-317500" defTabSz="642937">
              <a:lnSpc>
                <a:spcPts val="4300"/>
              </a:lnSpc>
              <a:spcBef>
                <a:spcPts val="1000"/>
              </a:spcBef>
              <a:spcAft>
                <a:spcPts val="600"/>
              </a:spcAft>
              <a:buClr>
                <a:srgbClr val="861001"/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rPr sz="4400" dirty="0"/>
              <a:t>Roadmap for action: </a:t>
            </a:r>
          </a:p>
          <a:p>
            <a:pPr marL="1333500" lvl="6" indent="-317500" defTabSz="642937">
              <a:lnSpc>
                <a:spcPts val="4300"/>
              </a:lnSpc>
              <a:spcBef>
                <a:spcPts val="1000"/>
              </a:spcBef>
              <a:spcAft>
                <a:spcPts val="600"/>
              </a:spcAft>
              <a:buClr>
                <a:srgbClr val="861001"/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rPr sz="4400" dirty="0"/>
              <a:t>Increase awareness of the need to develop alternatives to the JIF</a:t>
            </a:r>
          </a:p>
          <a:p>
            <a:pPr marL="1333500" lvl="6" indent="-317500" defTabSz="642937">
              <a:lnSpc>
                <a:spcPts val="4300"/>
              </a:lnSpc>
              <a:spcBef>
                <a:spcPts val="1000"/>
              </a:spcBef>
              <a:spcAft>
                <a:spcPts val="600"/>
              </a:spcAft>
              <a:buClr>
                <a:srgbClr val="861001"/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rPr sz="4400" dirty="0"/>
              <a:t>Research and promote best practice in research assessment</a:t>
            </a:r>
          </a:p>
          <a:p>
            <a:pPr marL="1333500" lvl="6" indent="-317500" defTabSz="642937">
              <a:lnSpc>
                <a:spcPts val="4300"/>
              </a:lnSpc>
              <a:spcBef>
                <a:spcPts val="1000"/>
              </a:spcBef>
              <a:spcAft>
                <a:spcPts val="600"/>
              </a:spcAft>
              <a:buClr>
                <a:srgbClr val="861001"/>
              </a:buClr>
              <a:buSzPct val="70000"/>
              <a:buFont typeface="Lucida Grande"/>
              <a:tabLst>
                <a:tab pos="2133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rPr sz="4400" dirty="0"/>
              <a:t>Extend the global and disciplinary impact of DORA</a:t>
            </a:r>
          </a:p>
        </p:txBody>
      </p:sp>
      <p:grpSp>
        <p:nvGrpSpPr>
          <p:cNvPr id="193" name="Group"/>
          <p:cNvGrpSpPr/>
          <p:nvPr/>
        </p:nvGrpSpPr>
        <p:grpSpPr>
          <a:xfrm>
            <a:off x="0" y="8534400"/>
            <a:ext cx="24379238" cy="4731473"/>
            <a:chOff x="0" y="0"/>
            <a:chExt cx="24559478" cy="4456135"/>
          </a:xfrm>
        </p:grpSpPr>
        <p:pic>
          <p:nvPicPr>
            <p:cNvPr id="191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6485870" cy="4456136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92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60558" y="0"/>
              <a:ext cx="8198921" cy="4456136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search Assessment: Success vs. Moral Purpose"/>
          <p:cNvSpPr>
            <a:spLocks noGrp="1"/>
          </p:cNvSpPr>
          <p:nvPr>
            <p:ph type="title"/>
          </p:nvPr>
        </p:nvSpPr>
        <p:spPr>
          <a:xfrm>
            <a:off x="2" y="-1"/>
            <a:ext cx="24383999" cy="1705363"/>
          </a:xfrm>
          <a:prstGeom prst="rect">
            <a:avLst/>
          </a:prstGeom>
        </p:spPr>
        <p:txBody>
          <a:bodyPr/>
          <a:lstStyle/>
          <a:p>
            <a:r>
              <a:t>Research Assessment: Success </a:t>
            </a:r>
            <a:r>
              <a:rPr i="1"/>
              <a:t>vs.</a:t>
            </a:r>
            <a:r>
              <a:t> Moral Purpose</a:t>
            </a:r>
          </a:p>
        </p:txBody>
      </p:sp>
      <p:sp>
        <p:nvSpPr>
          <p:cNvPr id="196" name="https://www.ted.com/talks/viktor_frankl_youth_in_search_of_meaning"/>
          <p:cNvSpPr txBox="1"/>
          <p:nvPr/>
        </p:nvSpPr>
        <p:spPr>
          <a:xfrm>
            <a:off x="793447" y="13049210"/>
            <a:ext cx="1061668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 i="1" u="sng">
                <a:solidFill>
                  <a:srgbClr val="0365C0"/>
                </a:solidFill>
                <a:latin typeface="Calibri"/>
                <a:ea typeface="Calibri"/>
                <a:cs typeface="Calibri"/>
                <a:sym typeface="Calibri"/>
                <a:hlinkClick r:id="rId2"/>
              </a:defRPr>
            </a:lvl1pPr>
          </a:lstStyle>
          <a:p>
            <a:r>
              <a:rPr sz="2800" u="none" dirty="0">
                <a:hlinkClick r:id="rId2"/>
              </a:rPr>
              <a:t>https://www.ted.com/talks/viktor_frankl_youth_in_search_of_meaning</a:t>
            </a:r>
          </a:p>
        </p:txBody>
      </p:sp>
      <p:grpSp>
        <p:nvGrpSpPr>
          <p:cNvPr id="199" name="Group"/>
          <p:cNvGrpSpPr/>
          <p:nvPr/>
        </p:nvGrpSpPr>
        <p:grpSpPr>
          <a:xfrm>
            <a:off x="793447" y="2330384"/>
            <a:ext cx="11534840" cy="10426025"/>
            <a:chOff x="0" y="0"/>
            <a:chExt cx="11534839" cy="10426023"/>
          </a:xfrm>
        </p:grpSpPr>
        <p:pic>
          <p:nvPicPr>
            <p:cNvPr id="197" name="Viktor-Frankl-Wikimedia.jpg" descr="Viktor-Frankl-Wikimedi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1385" y="0"/>
              <a:ext cx="8083455" cy="8891800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98" name="Image" descr="Image"/>
            <p:cNvPicPr>
              <a:picLocks noChangeAspect="1"/>
            </p:cNvPicPr>
            <p:nvPr/>
          </p:nvPicPr>
          <p:blipFill>
            <a:blip r:embed="rId4"/>
            <a:srcRect l="19204" r="19204"/>
            <a:stretch>
              <a:fillRect/>
            </a:stretch>
          </p:blipFill>
          <p:spPr>
            <a:xfrm>
              <a:off x="0" y="3021088"/>
              <a:ext cx="4740857" cy="7404936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sp>
        <p:nvSpPr>
          <p:cNvPr id="200" name="“Don’t aim at success […] for success, like happiness, cannot be pursued; it must ensue, and it only does so as the unintended side-effect of one’s dedication to a cause greater than oneself…”…"/>
          <p:cNvSpPr txBox="1"/>
          <p:nvPr/>
        </p:nvSpPr>
        <p:spPr>
          <a:xfrm>
            <a:off x="13675545" y="3975893"/>
            <a:ext cx="8688753" cy="576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52400" tIns="152400" rIns="152400" bIns="152400" anchor="ctr">
            <a:spAutoFit/>
          </a:bodyPr>
          <a:lstStyle/>
          <a:p>
            <a:pPr marL="189015" indent="-174476" algn="l">
              <a:spcBef>
                <a:spcPts val="1600"/>
              </a:spcBef>
              <a:defRPr sz="4800" b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“Don’t aim at success […] for success, like happiness, cannot be pursued; it must ensue, and it only does so as the unintended side-effect of one’s dedication to a cause greater than oneself…”</a:t>
            </a:r>
          </a:p>
          <a:p>
            <a:pPr marL="189015" indent="-174476" algn="r">
              <a:spcBef>
                <a:spcPts val="1600"/>
              </a:spcBef>
              <a:defRPr sz="4800" b="0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Viktor Frankl</a:t>
            </a:r>
          </a:p>
        </p:txBody>
      </p:sp>
      <p:sp>
        <p:nvSpPr>
          <p:cNvPr id="201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23782531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Number"/>
          <p:cNvSpPr>
            <a:spLocks noGrp="1"/>
          </p:cNvSpPr>
          <p:nvPr>
            <p:ph type="sldNum" sz="quarter" idx="2"/>
          </p:nvPr>
        </p:nvSpPr>
        <p:spPr>
          <a:xfrm>
            <a:off x="23782531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04" name="Sarewitz’s article and responses – https://www.thenewatlantis.com/publications/must-science-be-useful">
            <a:hlinkClick r:id="" action="ppaction://hlinkshowjump?jump=nextslide"/>
          </p:cNvPr>
          <p:cNvSpPr txBox="1"/>
          <p:nvPr/>
        </p:nvSpPr>
        <p:spPr>
          <a:xfrm>
            <a:off x="328630" y="12915900"/>
            <a:ext cx="1937541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0" i="1">
                <a:latin typeface="Calibri"/>
                <a:ea typeface="Calibri"/>
                <a:cs typeface="Calibri"/>
                <a:sym typeface="Calibri"/>
              </a:defRPr>
            </a:pPr>
            <a:r>
              <a:t>Sarewitz’s article and responses –</a:t>
            </a:r>
            <a:r>
              <a:rPr>
                <a:solidFill>
                  <a:srgbClr val="164F86"/>
                </a:solidFill>
              </a:rPr>
              <a:t> </a:t>
            </a:r>
            <a:r>
              <a:rPr>
                <a:solidFill>
                  <a:srgbClr val="164F86"/>
                </a:solidFill>
                <a:hlinkClick r:id="rId2"/>
              </a:rPr>
              <a:t>https://www.thenewatlantis.com/publications/must-science-be-useful</a:t>
            </a:r>
          </a:p>
        </p:txBody>
      </p:sp>
      <p:sp>
        <p:nvSpPr>
          <p:cNvPr id="205" name="Research Assessment: Curiosity vs. Management"/>
          <p:cNvSpPr>
            <a:spLocks noGrp="1"/>
          </p:cNvSpPr>
          <p:nvPr>
            <p:ph type="title"/>
          </p:nvPr>
        </p:nvSpPr>
        <p:spPr>
          <a:xfrm>
            <a:off x="2" y="-1"/>
            <a:ext cx="24383999" cy="170536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defRPr sz="56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Research Assessment: Curiosity </a:t>
            </a:r>
            <a:r>
              <a:rPr i="1" dirty="0"/>
              <a:t>vs.</a:t>
            </a:r>
            <a:r>
              <a:rPr dirty="0"/>
              <a:t> Management</a:t>
            </a:r>
          </a:p>
        </p:txBody>
      </p:sp>
      <p:pic>
        <p:nvPicPr>
          <p:cNvPr id="206" name="Saving-Science-Sarewitz.jpg" descr="Saving-Science-Sarewitz.jpg"/>
          <p:cNvPicPr>
            <a:picLocks noChangeAspect="1"/>
          </p:cNvPicPr>
          <p:nvPr/>
        </p:nvPicPr>
        <p:blipFill>
          <a:blip r:embed="rId3"/>
          <a:srcRect b="54856"/>
          <a:stretch>
            <a:fillRect/>
          </a:stretch>
        </p:blipFill>
        <p:spPr>
          <a:xfrm>
            <a:off x="262334" y="2203643"/>
            <a:ext cx="14621690" cy="846089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207" name="“Advancing according to its own logic, much of science has lost sight of the better world it is supposed to help create. […] The tragic irony here is the the stunted imagination of mainstream science is a consequence of the very autonomy that scientists insist in the key to their success…”"/>
          <p:cNvSpPr>
            <a:spLocks noGrp="1"/>
          </p:cNvSpPr>
          <p:nvPr>
            <p:ph type="body" sz="half" idx="1"/>
          </p:nvPr>
        </p:nvSpPr>
        <p:spPr>
          <a:xfrm>
            <a:off x="15361046" y="2095500"/>
            <a:ext cx="8563370" cy="10239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800" dirty="0"/>
              <a:t>“Advancing according to its own logic, much of science has lost sight of the better world it is supposed to help create. […] The tragic irony here is the the stunted imagination of mainstream science is a consequence of the very autonomy that scientists insist in the key to their success…”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lide Number"/>
          <p:cNvSpPr>
            <a:spLocks noGrp="1"/>
          </p:cNvSpPr>
          <p:nvPr>
            <p:ph type="sldNum" sz="quarter" idx="2"/>
          </p:nvPr>
        </p:nvSpPr>
        <p:spPr>
          <a:xfrm>
            <a:off x="23782531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10" name="Sarewitz’s article and responses – https://www.thenewatlantis.com/publications/must-science-be-useful">
            <a:hlinkClick r:id="" action="ppaction://hlinkshowjump?jump=nextslide"/>
          </p:cNvPr>
          <p:cNvSpPr txBox="1"/>
          <p:nvPr/>
        </p:nvSpPr>
        <p:spPr>
          <a:xfrm>
            <a:off x="328630" y="12915900"/>
            <a:ext cx="1937541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0" i="1">
                <a:latin typeface="Calibri"/>
                <a:ea typeface="Calibri"/>
                <a:cs typeface="Calibri"/>
                <a:sym typeface="Calibri"/>
              </a:defRPr>
            </a:pPr>
            <a:r>
              <a:t>Sarewitz’s article and responses –</a:t>
            </a:r>
            <a:r>
              <a:rPr>
                <a:solidFill>
                  <a:srgbClr val="164F86"/>
                </a:solidFill>
              </a:rPr>
              <a:t> </a:t>
            </a:r>
            <a:r>
              <a:rPr>
                <a:solidFill>
                  <a:srgbClr val="164F86"/>
                </a:solidFill>
                <a:hlinkClick r:id="rId2"/>
              </a:rPr>
              <a:t>https://www.thenewatlantis.com/publications/must-science-be-useful</a:t>
            </a:r>
          </a:p>
        </p:txBody>
      </p:sp>
      <p:sp>
        <p:nvSpPr>
          <p:cNvPr id="211" name="Research Assessment: curiosity vs. management"/>
          <p:cNvSpPr>
            <a:spLocks noGrp="1"/>
          </p:cNvSpPr>
          <p:nvPr>
            <p:ph type="title"/>
          </p:nvPr>
        </p:nvSpPr>
        <p:spPr>
          <a:xfrm>
            <a:off x="2" y="-1"/>
            <a:ext cx="24383999" cy="170536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defRPr sz="56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Research Assessment: Curiosity </a:t>
            </a:r>
            <a:r>
              <a:rPr lang="en-GB" i="1" dirty="0"/>
              <a:t>vs.</a:t>
            </a:r>
            <a:r>
              <a:rPr lang="en-GB" dirty="0"/>
              <a:t> Management</a:t>
            </a:r>
            <a:endParaRPr dirty="0"/>
          </a:p>
        </p:txBody>
      </p:sp>
      <p:pic>
        <p:nvPicPr>
          <p:cNvPr id="212" name="Saving-Science-Sarewitz.jpg" descr="Saving-Science-Sarewitz.jpg"/>
          <p:cNvPicPr>
            <a:picLocks noChangeAspect="1"/>
          </p:cNvPicPr>
          <p:nvPr/>
        </p:nvPicPr>
        <p:blipFill>
          <a:blip r:embed="rId3"/>
          <a:srcRect b="54856"/>
          <a:stretch>
            <a:fillRect/>
          </a:stretch>
        </p:blipFill>
        <p:spPr>
          <a:xfrm>
            <a:off x="262334" y="2203643"/>
            <a:ext cx="14621690" cy="846089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213" name="“In the future, the most valuable science institutions will be closely linked to the people and places whose urgent problems need to be solve; they will cultivate strong lines of accountability to those for who solutions are important; they will incentivise scientists to care about the problems more than the production of knowledge. They will link research  agendas to the quest for improved solutions – often technological ones –  rather than understanding for its own sake. The science they produce will be of higher quality, because it will have to be.”"/>
          <p:cNvSpPr>
            <a:spLocks noGrp="1"/>
          </p:cNvSpPr>
          <p:nvPr>
            <p:ph type="body" sz="half" idx="1"/>
          </p:nvPr>
        </p:nvSpPr>
        <p:spPr>
          <a:xfrm>
            <a:off x="15361046" y="2095500"/>
            <a:ext cx="8563370" cy="1023976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0"/>
              </a:spcBef>
              <a:buSzTx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rPr sz="3800" dirty="0"/>
              <a:t>“In the future, the most valuable science institutions will be </a:t>
            </a:r>
            <a:r>
              <a:rPr sz="3800" b="1" dirty="0"/>
              <a:t>closely linked to the people and places</a:t>
            </a:r>
            <a:r>
              <a:rPr sz="3800" dirty="0"/>
              <a:t> whose urgent problems need to be solve</a:t>
            </a:r>
            <a:r>
              <a:rPr lang="en-GB" sz="3800" dirty="0"/>
              <a:t>d</a:t>
            </a:r>
            <a:r>
              <a:rPr sz="3800" dirty="0"/>
              <a:t>; they will cultivate </a:t>
            </a:r>
            <a:r>
              <a:rPr sz="3800" b="1" dirty="0"/>
              <a:t>strong lines of accountability</a:t>
            </a:r>
            <a:r>
              <a:rPr sz="3800" dirty="0"/>
              <a:t> to those for who solutions are important; they will </a:t>
            </a:r>
            <a:r>
              <a:rPr sz="3800" b="1" dirty="0" err="1"/>
              <a:t>incentivi</a:t>
            </a:r>
            <a:r>
              <a:rPr lang="en-GB" sz="3800" b="1" dirty="0"/>
              <a:t>s</a:t>
            </a:r>
            <a:r>
              <a:rPr sz="3800" b="1" dirty="0"/>
              <a:t>e scientists to care about the problems more than the production of knowledge</a:t>
            </a:r>
            <a:r>
              <a:rPr sz="3800" dirty="0"/>
              <a:t>. They will link research  agendas to the quest for improved solutions – often technological ones –</a:t>
            </a:r>
            <a:r>
              <a:rPr lang="en-GB" sz="3800" dirty="0"/>
              <a:t> </a:t>
            </a:r>
            <a:r>
              <a:rPr sz="3800" dirty="0"/>
              <a:t>rather than understanding for its own sake. The science they produce will be of higher quality, because it will have to be.”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Questions to keep in mind"/>
          <p:cNvSpPr>
            <a:spLocks noGrp="1"/>
          </p:cNvSpPr>
          <p:nvPr>
            <p:ph type="title"/>
          </p:nvPr>
        </p:nvSpPr>
        <p:spPr>
          <a:xfrm>
            <a:off x="2" y="-1"/>
            <a:ext cx="24383999" cy="1705363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</a:lstStyle>
          <a:p>
            <a:r>
              <a:rPr lang="en-GB" dirty="0"/>
              <a:t>Principles and practice: questions</a:t>
            </a:r>
            <a:r>
              <a:rPr dirty="0"/>
              <a:t> to keep in mind </a:t>
            </a:r>
          </a:p>
        </p:txBody>
      </p:sp>
      <p:sp>
        <p:nvSpPr>
          <p:cNvPr id="229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23782531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6</a:t>
            </a:fld>
            <a:endParaRPr dirty="0"/>
          </a:p>
        </p:txBody>
      </p:sp>
      <p:sp>
        <p:nvSpPr>
          <p:cNvPr id="230" name="Are we listening  to academics? Do we fully understand and support their needs and aspirations?…"/>
          <p:cNvSpPr>
            <a:spLocks noGrp="1"/>
          </p:cNvSpPr>
          <p:nvPr>
            <p:ph type="body" idx="1"/>
          </p:nvPr>
        </p:nvSpPr>
        <p:spPr>
          <a:xfrm>
            <a:off x="459584" y="2036336"/>
            <a:ext cx="15644016" cy="11044664"/>
          </a:xfrm>
          <a:prstGeom prst="rect">
            <a:avLst/>
          </a:prstGeom>
        </p:spPr>
        <p:txBody>
          <a:bodyPr/>
          <a:lstStyle/>
          <a:p>
            <a:pPr marL="0" indent="0" defTabSz="642937">
              <a:spcBef>
                <a:spcPts val="0"/>
              </a:spcBef>
              <a:spcAft>
                <a:spcPts val="4600"/>
              </a:spcAft>
              <a:buClr>
                <a:srgbClr val="861001"/>
              </a:buClr>
              <a:buSzTx/>
              <a:buNone/>
              <a:defRPr sz="5200"/>
            </a:pPr>
            <a:r>
              <a:rPr lang="en-GB" dirty="0"/>
              <a:t>How best to work with academics to articulate shared values and co-create feasible systems of evaluation? </a:t>
            </a:r>
          </a:p>
          <a:p>
            <a:pPr marL="635000" lvl="1" indent="0" defTabSz="642937">
              <a:spcBef>
                <a:spcPts val="0"/>
              </a:spcBef>
              <a:spcAft>
                <a:spcPts val="4600"/>
              </a:spcAft>
              <a:buClr>
                <a:srgbClr val="861001"/>
              </a:buClr>
              <a:buSzTx/>
              <a:buNone/>
              <a:defRPr sz="5200"/>
            </a:pPr>
            <a:r>
              <a:rPr sz="4800" dirty="0"/>
              <a:t>Are we listening? Do we support</a:t>
            </a:r>
            <a:r>
              <a:rPr lang="en-GB" sz="4800" dirty="0"/>
              <a:t> the</a:t>
            </a:r>
            <a:r>
              <a:rPr sz="4800" dirty="0"/>
              <a:t> needs and aspirations</a:t>
            </a:r>
            <a:r>
              <a:rPr lang="en-GB" sz="4800" dirty="0"/>
              <a:t> of academics</a:t>
            </a:r>
            <a:r>
              <a:rPr sz="4800" dirty="0"/>
              <a:t>?</a:t>
            </a:r>
          </a:p>
          <a:p>
            <a:pPr marL="635000" lvl="1" indent="0" defTabSz="642937">
              <a:spcBef>
                <a:spcPts val="0"/>
              </a:spcBef>
              <a:spcAft>
                <a:spcPts val="4600"/>
              </a:spcAft>
              <a:buClr>
                <a:srgbClr val="861001"/>
              </a:buClr>
              <a:buSzTx/>
              <a:buNone/>
              <a:defRPr sz="5200"/>
            </a:pPr>
            <a:r>
              <a:rPr sz="4800" dirty="0"/>
              <a:t>Do academics </a:t>
            </a:r>
            <a:r>
              <a:rPr lang="en-GB" sz="4800" dirty="0"/>
              <a:t>see</a:t>
            </a:r>
            <a:r>
              <a:rPr sz="4800" dirty="0"/>
              <a:t> how the incentive system has gone wrong</a:t>
            </a:r>
            <a:r>
              <a:rPr lang="en-GB" sz="4800" dirty="0"/>
              <a:t>? A</a:t>
            </a:r>
            <a:r>
              <a:rPr sz="4800" dirty="0" err="1"/>
              <a:t>nd</a:t>
            </a:r>
            <a:r>
              <a:rPr sz="4800" dirty="0"/>
              <a:t> how that </a:t>
            </a:r>
            <a:r>
              <a:rPr sz="4800" dirty="0" err="1"/>
              <a:t>undermin</a:t>
            </a:r>
            <a:r>
              <a:rPr lang="en-GB" sz="4800" dirty="0"/>
              <a:t>es</a:t>
            </a:r>
            <a:r>
              <a:rPr sz="4800" dirty="0"/>
              <a:t> our duties to society? </a:t>
            </a:r>
            <a:endParaRPr lang="en-GB" sz="4800" dirty="0"/>
          </a:p>
          <a:p>
            <a:pPr marL="635000" lvl="1" indent="0" defTabSz="642937">
              <a:spcBef>
                <a:spcPts val="0"/>
              </a:spcBef>
              <a:spcAft>
                <a:spcPts val="4600"/>
              </a:spcAft>
              <a:buClr>
                <a:srgbClr val="861001"/>
              </a:buClr>
              <a:buSzTx/>
              <a:buNone/>
              <a:defRPr sz="5200"/>
            </a:pPr>
            <a:r>
              <a:rPr lang="en-GB" sz="4800" dirty="0"/>
              <a:t>Who else should we be working with – outside the academy?</a:t>
            </a:r>
            <a:endParaRPr sz="4800" dirty="0"/>
          </a:p>
          <a:p>
            <a:pPr marL="0" indent="0" defTabSz="642937">
              <a:spcBef>
                <a:spcPts val="0"/>
              </a:spcBef>
              <a:spcAft>
                <a:spcPts val="4600"/>
              </a:spcAft>
              <a:buClr>
                <a:srgbClr val="861001"/>
              </a:buClr>
              <a:buSzTx/>
              <a:buFont typeface="Lucida Grande"/>
              <a:buNone/>
              <a:defRPr sz="5200"/>
            </a:pPr>
            <a:r>
              <a:rPr dirty="0"/>
              <a:t>First mover problem: </a:t>
            </a:r>
            <a:r>
              <a:rPr lang="en-GB" dirty="0"/>
              <a:t>W</a:t>
            </a:r>
            <a:r>
              <a:rPr dirty="0"/>
              <a:t>hat alliances can we build to reform research evaluation? </a:t>
            </a:r>
          </a:p>
        </p:txBody>
      </p:sp>
      <p:pic>
        <p:nvPicPr>
          <p:cNvPr id="3" name="Picture 2" descr="A statue of a person&#10;&#10;Description automatically generated">
            <a:extLst>
              <a:ext uri="{FF2B5EF4-FFF2-40B4-BE49-F238E27FC236}">
                <a16:creationId xmlns:a16="http://schemas.microsoft.com/office/drawing/2014/main" xmlns="" id="{2C791288-C67A-1644-8D35-2B485A323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r="15626"/>
          <a:stretch/>
        </p:blipFill>
        <p:spPr>
          <a:xfrm>
            <a:off x="16964197" y="2130037"/>
            <a:ext cx="6960219" cy="795453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“I wish I’d had the courage to live a life true to myself, not the life others expected of me.”"/>
          <p:cNvSpPr txBox="1">
            <a:spLocks noGrp="1"/>
          </p:cNvSpPr>
          <p:nvPr>
            <p:ph type="body" sz="half" idx="1"/>
          </p:nvPr>
        </p:nvSpPr>
        <p:spPr>
          <a:xfrm>
            <a:off x="1168698" y="4029734"/>
            <a:ext cx="22046604" cy="5656533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 lIns="254000" tIns="254000" rIns="254000" bIns="254000" anchor="ctr"/>
          <a:lstStyle>
            <a:lvl1pPr marL="0" indent="0" algn="ctr">
              <a:spcBef>
                <a:spcPts val="9000"/>
              </a:spcBef>
              <a:buSzTx/>
              <a:buNone/>
              <a:defRPr sz="8000" i="1"/>
            </a:lvl1pPr>
          </a:lstStyle>
          <a:p>
            <a:r>
              <a:t>“I wish I’d had the courage to live a life true to myself, not the life others expected of me.” </a:t>
            </a:r>
          </a:p>
        </p:txBody>
      </p:sp>
      <p:sp>
        <p:nvSpPr>
          <p:cNvPr id="235" name="From ‘The top five regrets of the dying’ by Bronnie Ware (2012)"/>
          <p:cNvSpPr txBox="1"/>
          <p:nvPr/>
        </p:nvSpPr>
        <p:spPr>
          <a:xfrm>
            <a:off x="1168698" y="12566649"/>
            <a:ext cx="13915569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4200" b="0">
                <a:uFill>
                  <a:solidFill>
                    <a:srgbClr val="920E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uFillTx/>
              </a:defRPr>
            </a:pPr>
            <a:r>
              <a:rPr dirty="0">
                <a:uFill>
                  <a:solidFill>
                    <a:srgbClr val="920E00"/>
                  </a:solidFill>
                </a:uFill>
              </a:rPr>
              <a:t>From ‘The top five regrets of the dying’ by </a:t>
            </a:r>
            <a:r>
              <a:rPr dirty="0" err="1">
                <a:uFill>
                  <a:solidFill>
                    <a:srgbClr val="920E00"/>
                  </a:solidFill>
                </a:uFill>
              </a:rPr>
              <a:t>Bronnie</a:t>
            </a:r>
            <a:r>
              <a:rPr dirty="0">
                <a:uFill>
                  <a:solidFill>
                    <a:srgbClr val="920E00"/>
                  </a:solidFill>
                </a:uFill>
              </a:rPr>
              <a:t> Ware (2012)</a:t>
            </a:r>
          </a:p>
        </p:txBody>
      </p:sp>
      <p:sp>
        <p:nvSpPr>
          <p:cNvPr id="4" name="Questions to keep in mind">
            <a:extLst>
              <a:ext uri="{FF2B5EF4-FFF2-40B4-BE49-F238E27FC236}">
                <a16:creationId xmlns:a16="http://schemas.microsoft.com/office/drawing/2014/main" xmlns="" id="{85DA29EB-6F53-EC45-A0FE-6358964D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-1"/>
            <a:ext cx="24383999" cy="1705363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</a:lstStyle>
          <a:p>
            <a:r>
              <a:rPr lang="en-GB" dirty="0"/>
              <a:t>Courage,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amis</a:t>
            </a:r>
            <a:r>
              <a:rPr lang="en-GB" dirty="0"/>
              <a:t>!</a:t>
            </a:r>
            <a:endParaRPr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461E89AD-682B-6C40-A204-80524A5DD5FF}"/>
              </a:ext>
            </a:extLst>
          </p:cNvPr>
          <p:cNvSpPr txBox="1">
            <a:spLocks/>
          </p:cNvSpPr>
          <p:nvPr/>
        </p:nvSpPr>
        <p:spPr>
          <a:xfrm>
            <a:off x="23782531" y="13081000"/>
            <a:ext cx="28377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hank you…"/>
          <p:cNvSpPr>
            <a:spLocks noGrp="1"/>
          </p:cNvSpPr>
          <p:nvPr>
            <p:ph type="body" sz="half" idx="4294967295"/>
          </p:nvPr>
        </p:nvSpPr>
        <p:spPr>
          <a:xfrm>
            <a:off x="2381250" y="3821781"/>
            <a:ext cx="19621500" cy="3606637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Bef>
                <a:spcPts val="0"/>
              </a:spcBef>
              <a:buSzTx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pPr>
            <a:r>
              <a:t>Thank you</a:t>
            </a:r>
          </a:p>
          <a:p>
            <a:pPr marL="0" indent="0" algn="ctr">
              <a:spcBef>
                <a:spcPts val="0"/>
              </a:spcBef>
              <a:buSzTx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0" indent="0" algn="ctr">
              <a:spcBef>
                <a:spcPts val="0"/>
              </a:spcBef>
              <a:buSzTx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hlinkClick r:id="rId2"/>
              </a:rPr>
              <a:t>s.curry@imperial.ac.uk</a:t>
            </a:r>
          </a:p>
          <a:p>
            <a:pPr marL="0" indent="0" algn="ctr">
              <a:spcBef>
                <a:spcPts val="0"/>
              </a:spcBef>
              <a:buSzTx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@Stephen_Curry</a:t>
            </a:r>
          </a:p>
        </p:txBody>
      </p:sp>
      <p:sp>
        <p:nvSpPr>
          <p:cNvPr id="238" name="Text"/>
          <p:cNvSpPr/>
          <p:nvPr/>
        </p:nvSpPr>
        <p:spPr>
          <a:xfrm>
            <a:off x="23790023" y="13081000"/>
            <a:ext cx="268785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 b="0" i="1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241" name="Group"/>
          <p:cNvGrpSpPr/>
          <p:nvPr/>
        </p:nvGrpSpPr>
        <p:grpSpPr>
          <a:xfrm>
            <a:off x="2381250" y="10360728"/>
            <a:ext cx="19621500" cy="2720273"/>
            <a:chOff x="0" y="0"/>
            <a:chExt cx="19621500" cy="2720272"/>
          </a:xfrm>
        </p:grpSpPr>
        <p:pic>
          <p:nvPicPr>
            <p:cNvPr id="239" name="DORA-logo.png" descr="DORA-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02495" cy="27202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Imperial-College-Logo.blue.png" descr="Imperial-College-Logo.blu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55859" y="0"/>
              <a:ext cx="7065641" cy="2720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581</Words>
  <Application>Microsoft Office PowerPoint</Application>
  <PresentationFormat>Custom</PresentationFormat>
  <Paragraphs>56</Paragraphs>
  <Slides>11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White</vt:lpstr>
      <vt:lpstr>Driving Institutional Change for Research Assessment Reform</vt:lpstr>
      <vt:lpstr>DORA: a declaration and a campaign</vt:lpstr>
      <vt:lpstr>Research Assessment: Success vs. Moral Purpose</vt:lpstr>
      <vt:lpstr>Research Assessment: Curiosity vs. Management</vt:lpstr>
      <vt:lpstr>Research Assessment: Curiosity vs. Management</vt:lpstr>
      <vt:lpstr>Principles and practice: questions to keep in mind </vt:lpstr>
      <vt:lpstr>Courage, mes amis!</vt:lpstr>
      <vt:lpstr>PowerPoint Presentation</vt:lpstr>
      <vt:lpstr>PowerPoint Presentation</vt:lpstr>
      <vt:lpstr>How do we get to our utopia?</vt:lpstr>
      <vt:lpstr>Research Assessment: curiosity vs.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Institutional Change for Research Assessment Reform</dc:title>
  <dc:creator>Anna Hatch</dc:creator>
  <cp:lastModifiedBy>Anna Hatch</cp:lastModifiedBy>
  <cp:revision>10</cp:revision>
  <dcterms:modified xsi:type="dcterms:W3CDTF">2019-11-01T19:13:01Z</dcterms:modified>
</cp:coreProperties>
</file>