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367" r:id="rId3"/>
    <p:sldId id="368" r:id="rId4"/>
    <p:sldId id="351" r:id="rId5"/>
    <p:sldId id="365" r:id="rId6"/>
    <p:sldId id="355" r:id="rId7"/>
    <p:sldId id="364" r:id="rId8"/>
    <p:sldId id="352" r:id="rId9"/>
    <p:sldId id="33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20" userDrawn="1">
          <p15:clr>
            <a:srgbClr val="A4A3A4"/>
          </p15:clr>
        </p15:guide>
        <p15:guide id="2" pos="22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699"/>
    <a:srgbClr val="1E809A"/>
    <a:srgbClr val="505050"/>
    <a:srgbClr val="D3D3D3"/>
    <a:srgbClr val="122937"/>
    <a:srgbClr val="155064"/>
    <a:srgbClr val="E3E8E8"/>
    <a:srgbClr val="6D6D6D"/>
    <a:srgbClr val="9B1510"/>
    <a:srgbClr val="1D9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9" autoAdjust="0"/>
    <p:restoredTop sz="94574"/>
  </p:normalViewPr>
  <p:slideViewPr>
    <p:cSldViewPr snapToGrid="0" snapToObjects="1">
      <p:cViewPr>
        <p:scale>
          <a:sx n="76" d="100"/>
          <a:sy n="76" d="100"/>
        </p:scale>
        <p:origin x="-474" y="66"/>
      </p:cViewPr>
      <p:guideLst>
        <p:guide orient="horz" pos="1920"/>
        <p:guide pos="22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575FB-B337-1247-A6E5-BE786C539DD2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F63359-E026-2543-8F81-8D2CB79F1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619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3359-E026-2543-8F81-8D2CB79F19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52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3359-E026-2543-8F81-8D2CB79F19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48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F195C668-2202-8742-A4CE-2D8C66A13BA4}"/>
              </a:ext>
            </a:extLst>
          </p:cNvPr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122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2445D30D-FE58-3144-BD80-0B60FF8207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0000"/>
          </a:blip>
          <a:stretch>
            <a:fillRect/>
          </a:stretch>
        </p:blipFill>
        <p:spPr>
          <a:xfrm rot="654827">
            <a:off x="1092200" y="6359485"/>
            <a:ext cx="571500" cy="63602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B30CDF9-91EB-6E4E-B607-DAA08853B5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0000"/>
          </a:blip>
          <a:stretch>
            <a:fillRect/>
          </a:stretch>
        </p:blipFill>
        <p:spPr>
          <a:xfrm rot="654827">
            <a:off x="8502638" y="6469148"/>
            <a:ext cx="571500" cy="63602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18C3ED3-4648-5D49-AF7D-768BD87FDE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0000"/>
          </a:blip>
          <a:stretch>
            <a:fillRect/>
          </a:stretch>
        </p:blipFill>
        <p:spPr>
          <a:xfrm rot="654827">
            <a:off x="11324184" y="6232527"/>
            <a:ext cx="571500" cy="63602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933A499-D87A-4944-9C83-CE9B316655DC}"/>
              </a:ext>
            </a:extLst>
          </p:cNvPr>
          <p:cNvSpPr/>
          <p:nvPr userDrawn="1"/>
        </p:nvSpPr>
        <p:spPr>
          <a:xfrm>
            <a:off x="0" y="6485399"/>
            <a:ext cx="1219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chemeClr val="bg1">
                    <a:lumMod val="9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DORA / HHMI Research Assessment meeting</a:t>
            </a:r>
            <a:r>
              <a:rPr lang="en-US" sz="1200" b="1" baseline="0" dirty="0">
                <a:solidFill>
                  <a:schemeClr val="bg1">
                    <a:lumMod val="9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mr-IN" sz="1200" b="1" baseline="0" dirty="0">
                <a:solidFill>
                  <a:schemeClr val="bg1">
                    <a:lumMod val="9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–</a:t>
            </a:r>
            <a:r>
              <a:rPr lang="en-US" sz="1200" b="1" baseline="0" dirty="0">
                <a:solidFill>
                  <a:schemeClr val="bg1">
                    <a:lumMod val="9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October 2019</a:t>
            </a:r>
          </a:p>
        </p:txBody>
      </p:sp>
    </p:spTree>
    <p:extLst>
      <p:ext uri="{BB962C8B-B14F-4D97-AF65-F5344CB8AC3E}">
        <p14:creationId xmlns:p14="http://schemas.microsoft.com/office/powerpoint/2010/main" val="20346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0E6CB49-2C9D-1C43-98CF-EA0D813473DF}"/>
              </a:ext>
            </a:extLst>
          </p:cNvPr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122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1AE75ED-EA1E-554F-B66C-4FD8DDB551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0000"/>
          </a:blip>
          <a:stretch>
            <a:fillRect/>
          </a:stretch>
        </p:blipFill>
        <p:spPr>
          <a:xfrm rot="654827">
            <a:off x="1092200" y="6359485"/>
            <a:ext cx="571500" cy="63602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F22AC77-6B64-CB49-B00D-6EA4C36C6A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0000"/>
          </a:blip>
          <a:stretch>
            <a:fillRect/>
          </a:stretch>
        </p:blipFill>
        <p:spPr>
          <a:xfrm rot="654827">
            <a:off x="8502638" y="6469148"/>
            <a:ext cx="571500" cy="63602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59A6427-31B3-8345-AB2C-045CC1FF2C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0000"/>
          </a:blip>
          <a:stretch>
            <a:fillRect/>
          </a:stretch>
        </p:blipFill>
        <p:spPr>
          <a:xfrm rot="654827">
            <a:off x="11324184" y="6232527"/>
            <a:ext cx="571500" cy="63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181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2158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8582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  <p:sldLayoutId id="2147483670" r:id="rId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louwoodley@cscce.org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ocialinsilico.wordpress.com/2017/11/27/reading-for-leading-14-exploring-the-iceberg/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s://thesystemsthinker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34CC932A-E3B4-0047-90CE-E39D21F29446}"/>
              </a:ext>
            </a:extLst>
          </p:cNvPr>
          <p:cNvSpPr/>
          <p:nvPr/>
        </p:nvSpPr>
        <p:spPr>
          <a:xfrm>
            <a:off x="889001" y="713232"/>
            <a:ext cx="5206999" cy="54843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2035" y="1047987"/>
            <a:ext cx="5883965" cy="1968552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3600" b="1" dirty="0">
                <a:solidFill>
                  <a:srgbClr val="505050"/>
                </a:solidFill>
                <a:latin typeface="Calibri" charset="0"/>
                <a:ea typeface="Calibri" charset="0"/>
                <a:cs typeface="Calibri" charset="0"/>
              </a:rPr>
              <a:t>Systems thinking and research assessment – how might we work with wicked problems?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0EEA66E2-E9D3-0945-9AD5-A0B7CDA24B76}"/>
              </a:ext>
            </a:extLst>
          </p:cNvPr>
          <p:cNvSpPr/>
          <p:nvPr/>
        </p:nvSpPr>
        <p:spPr>
          <a:xfrm>
            <a:off x="1654921" y="2993679"/>
            <a:ext cx="2757266" cy="45719"/>
          </a:xfrm>
          <a:prstGeom prst="rect">
            <a:avLst/>
          </a:prstGeom>
          <a:solidFill>
            <a:srgbClr val="1E80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1572" y="3429000"/>
            <a:ext cx="588396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Lou Woodley</a:t>
            </a:r>
          </a:p>
          <a:p>
            <a:pPr algn="ctr"/>
            <a:r>
              <a:rPr lang="en-US" sz="2400" i="1" dirty="0"/>
              <a:t>Director – Center for Scientific Collaboration and Community Engagement</a:t>
            </a:r>
          </a:p>
          <a:p>
            <a:pPr algn="ctr"/>
            <a:endParaRPr lang="en-US" sz="2400" i="1" dirty="0"/>
          </a:p>
          <a:p>
            <a:pPr algn="ctr"/>
            <a:r>
              <a:rPr lang="en-US" sz="2000" dirty="0">
                <a:hlinkClick r:id="rId2"/>
              </a:rPr>
              <a:t>louwoodley@cscce.org</a:t>
            </a:r>
            <a:endParaRPr lang="en-US" sz="2000" dirty="0"/>
          </a:p>
          <a:p>
            <a:pPr algn="ctr"/>
            <a:r>
              <a:rPr lang="en-US" sz="2000" dirty="0"/>
              <a:t>@</a:t>
            </a:r>
            <a:r>
              <a:rPr lang="en-US" sz="2000" dirty="0" err="1"/>
              <a:t>LouWoodley</a:t>
            </a:r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84A04A91-5456-1F43-A12A-A486B01639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0343" y="1351725"/>
            <a:ext cx="5539400" cy="415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086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2">
            <a:extLst>
              <a:ext uri="{FF2B5EF4-FFF2-40B4-BE49-F238E27FC236}">
                <a16:creationId xmlns:a16="http://schemas.microsoft.com/office/drawing/2014/main" xmlns="" id="{19AC5169-57F0-CF46-ACE4-588F6288271F}"/>
              </a:ext>
            </a:extLst>
          </p:cNvPr>
          <p:cNvSpPr txBox="1">
            <a:spLocks/>
          </p:cNvSpPr>
          <p:nvPr/>
        </p:nvSpPr>
        <p:spPr>
          <a:xfrm>
            <a:off x="457200" y="338663"/>
            <a:ext cx="4338083" cy="1161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505050"/>
                </a:solidFill>
                <a:latin typeface="Calibri" charset="0"/>
                <a:ea typeface="Calibri" charset="0"/>
                <a:cs typeface="Calibri" charset="0"/>
              </a:rPr>
              <a:t>Why is change so hard?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xmlns="" id="{A4EBCF7E-9F78-E64C-A6F9-838A438C0434}"/>
              </a:ext>
            </a:extLst>
          </p:cNvPr>
          <p:cNvSpPr txBox="1">
            <a:spLocks/>
          </p:cNvSpPr>
          <p:nvPr/>
        </p:nvSpPr>
        <p:spPr>
          <a:xfrm>
            <a:off x="457200" y="1520049"/>
            <a:ext cx="6426201" cy="4292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>
              <a:solidFill>
                <a:srgbClr val="6D6D6D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A22C068-0F7E-2940-B647-F918BDF62808}"/>
              </a:ext>
            </a:extLst>
          </p:cNvPr>
          <p:cNvSpPr/>
          <p:nvPr/>
        </p:nvSpPr>
        <p:spPr>
          <a:xfrm>
            <a:off x="565270" y="844062"/>
            <a:ext cx="3908256" cy="86289"/>
          </a:xfrm>
          <a:prstGeom prst="rect">
            <a:avLst/>
          </a:prstGeom>
          <a:solidFill>
            <a:srgbClr val="1E80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F9A0718-46B5-F84B-A7D3-65BCA4672370}"/>
              </a:ext>
            </a:extLst>
          </p:cNvPr>
          <p:cNvSpPr/>
          <p:nvPr/>
        </p:nvSpPr>
        <p:spPr>
          <a:xfrm>
            <a:off x="457200" y="1334785"/>
            <a:ext cx="791411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Culture change</a:t>
            </a:r>
          </a:p>
          <a:p>
            <a:endParaRPr lang="en-US" b="1" dirty="0"/>
          </a:p>
          <a:p>
            <a:r>
              <a:rPr lang="en-US" dirty="0"/>
              <a:t>…is often a “wicked” problem: </a:t>
            </a:r>
          </a:p>
          <a:p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/>
              <a:t>Requires </a:t>
            </a:r>
            <a:r>
              <a:rPr lang="en-US" b="1" dirty="0"/>
              <a:t>addressing the </a:t>
            </a:r>
            <a:r>
              <a:rPr lang="en-US" b="1" i="1" dirty="0"/>
              <a:t>whole</a:t>
            </a:r>
            <a:r>
              <a:rPr lang="en-US" b="1" dirty="0"/>
              <a:t> system 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Likely involves addressing </a:t>
            </a:r>
            <a:r>
              <a:rPr lang="en-US" b="1" i="1" dirty="0"/>
              <a:t>multiple</a:t>
            </a:r>
            <a:r>
              <a:rPr lang="en-US" b="1" dirty="0"/>
              <a:t> </a:t>
            </a:r>
            <a:r>
              <a:rPr lang="en-US" b="1" i="1" dirty="0"/>
              <a:t>underlying structural elements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Requires </a:t>
            </a:r>
            <a:r>
              <a:rPr lang="en-US" b="1" i="1" dirty="0"/>
              <a:t>more than one intervention </a:t>
            </a:r>
            <a:r>
              <a:rPr lang="mr-IN" dirty="0"/>
              <a:t>–</a:t>
            </a:r>
            <a:r>
              <a:rPr lang="en-US" dirty="0"/>
              <a:t> strategies that target a single issue are unlikely to be effective alone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Has multiple </a:t>
            </a:r>
            <a:r>
              <a:rPr lang="en-US" b="1" i="1" dirty="0"/>
              <a:t>interconnected elements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One size doesn’t fit all </a:t>
            </a:r>
            <a:r>
              <a:rPr lang="mr-IN" dirty="0"/>
              <a:t>–</a:t>
            </a:r>
            <a:r>
              <a:rPr lang="en-US" dirty="0"/>
              <a:t> need to </a:t>
            </a:r>
            <a:r>
              <a:rPr lang="en-US" b="1" i="1" dirty="0"/>
              <a:t>understand the contexts </a:t>
            </a:r>
            <a:r>
              <a:rPr lang="en-US" i="1" dirty="0"/>
              <a:t>in which we’re working</a:t>
            </a:r>
          </a:p>
          <a:p>
            <a:endParaRPr lang="en-US" i="1" dirty="0"/>
          </a:p>
          <a:p>
            <a:endParaRPr lang="en-US" i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064833B-B951-0A47-929F-D28A758AF3B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0000"/>
          </a:blip>
          <a:stretch>
            <a:fillRect/>
          </a:stretch>
        </p:blipFill>
        <p:spPr>
          <a:xfrm>
            <a:off x="7806239" y="370688"/>
            <a:ext cx="5132920" cy="623100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A6A6DF8-BD25-1843-9028-AAFDFD3A1BF2}"/>
              </a:ext>
            </a:extLst>
          </p:cNvPr>
          <p:cNvSpPr txBox="1"/>
          <p:nvPr/>
        </p:nvSpPr>
        <p:spPr>
          <a:xfrm>
            <a:off x="223284" y="5260901"/>
            <a:ext cx="78260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solidFill>
                  <a:schemeClr val="accent4"/>
                </a:solidFill>
              </a:rPr>
              <a:t>Ever feel like you’re playing whack-a-mole with a system at equilibrium?</a:t>
            </a:r>
          </a:p>
        </p:txBody>
      </p:sp>
    </p:spTree>
    <p:extLst>
      <p:ext uri="{BB962C8B-B14F-4D97-AF65-F5344CB8AC3E}">
        <p14:creationId xmlns:p14="http://schemas.microsoft.com/office/powerpoint/2010/main" val="2973618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2">
            <a:extLst>
              <a:ext uri="{FF2B5EF4-FFF2-40B4-BE49-F238E27FC236}">
                <a16:creationId xmlns:a16="http://schemas.microsoft.com/office/drawing/2014/main" xmlns="" id="{19AC5169-57F0-CF46-ACE4-588F6288271F}"/>
              </a:ext>
            </a:extLst>
          </p:cNvPr>
          <p:cNvSpPr txBox="1">
            <a:spLocks/>
          </p:cNvSpPr>
          <p:nvPr/>
        </p:nvSpPr>
        <p:spPr>
          <a:xfrm>
            <a:off x="457201" y="338663"/>
            <a:ext cx="4338083" cy="1161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505050"/>
                </a:solidFill>
                <a:latin typeface="Calibri" charset="0"/>
                <a:ea typeface="Calibri" charset="0"/>
                <a:cs typeface="Calibri" charset="0"/>
              </a:rPr>
              <a:t>Where does systems thinking come in?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xmlns="" id="{A4EBCF7E-9F78-E64C-A6F9-838A438C0434}"/>
              </a:ext>
            </a:extLst>
          </p:cNvPr>
          <p:cNvSpPr txBox="1">
            <a:spLocks/>
          </p:cNvSpPr>
          <p:nvPr/>
        </p:nvSpPr>
        <p:spPr>
          <a:xfrm>
            <a:off x="457200" y="1520049"/>
            <a:ext cx="6426201" cy="4292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>
              <a:solidFill>
                <a:srgbClr val="6D6D6D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A22C068-0F7E-2940-B647-F918BDF62808}"/>
              </a:ext>
            </a:extLst>
          </p:cNvPr>
          <p:cNvSpPr/>
          <p:nvPr/>
        </p:nvSpPr>
        <p:spPr>
          <a:xfrm>
            <a:off x="554998" y="1307963"/>
            <a:ext cx="2889951" cy="69844"/>
          </a:xfrm>
          <a:prstGeom prst="rect">
            <a:avLst/>
          </a:prstGeom>
          <a:solidFill>
            <a:srgbClr val="1E80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9E9FC94-6E72-4A3F-B702-5E7E0DCA1FBC}"/>
              </a:ext>
            </a:extLst>
          </p:cNvPr>
          <p:cNvSpPr/>
          <p:nvPr/>
        </p:nvSpPr>
        <p:spPr>
          <a:xfrm>
            <a:off x="457200" y="1734689"/>
            <a:ext cx="7935379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Systems Thinking</a:t>
            </a:r>
          </a:p>
          <a:p>
            <a:endParaRPr lang="en-US" b="1" dirty="0"/>
          </a:p>
          <a:p>
            <a:r>
              <a:rPr lang="en-US" b="1" dirty="0"/>
              <a:t>…is an approach that encourages us to a take a more holistic or systemic view of </a:t>
            </a:r>
            <a:r>
              <a:rPr lang="en-US" b="1" i="1" dirty="0"/>
              <a:t>how different factors relate to one another </a:t>
            </a:r>
            <a:r>
              <a:rPr lang="en-US" b="1" dirty="0"/>
              <a:t>within a whole.</a:t>
            </a:r>
          </a:p>
          <a:p>
            <a:endParaRPr lang="en-US" b="1" dirty="0"/>
          </a:p>
          <a:p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Encourages us to move away from a focus on individual events or simplistic cause and effect scenarios to focus on the bigger picture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Allows us to see multiple components in relationship at once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 indicate inputs we may have missed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May make it easier to understand delays – or escalations - in the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 suggest points of leverage for interventions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E976874F-E360-424C-8095-E3B38523C94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0000"/>
          </a:blip>
          <a:stretch>
            <a:fillRect/>
          </a:stretch>
        </p:blipFill>
        <p:spPr>
          <a:xfrm>
            <a:off x="7806239" y="370688"/>
            <a:ext cx="5132920" cy="6231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993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2">
            <a:extLst>
              <a:ext uri="{FF2B5EF4-FFF2-40B4-BE49-F238E27FC236}">
                <a16:creationId xmlns:a16="http://schemas.microsoft.com/office/drawing/2014/main" xmlns="" id="{19AC5169-57F0-CF46-ACE4-588F6288271F}"/>
              </a:ext>
            </a:extLst>
          </p:cNvPr>
          <p:cNvSpPr txBox="1">
            <a:spLocks/>
          </p:cNvSpPr>
          <p:nvPr/>
        </p:nvSpPr>
        <p:spPr>
          <a:xfrm>
            <a:off x="457200" y="643463"/>
            <a:ext cx="6921795" cy="1161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505050"/>
                </a:solidFill>
                <a:latin typeface="Calibri" charset="0"/>
                <a:ea typeface="Calibri" charset="0"/>
                <a:cs typeface="Calibri" charset="0"/>
              </a:rPr>
              <a:t>How do we adopt a systems perspective?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A22C068-0F7E-2940-B647-F918BDF62808}"/>
              </a:ext>
            </a:extLst>
          </p:cNvPr>
          <p:cNvSpPr/>
          <p:nvPr/>
        </p:nvSpPr>
        <p:spPr>
          <a:xfrm>
            <a:off x="544365" y="1105938"/>
            <a:ext cx="5303520" cy="91440"/>
          </a:xfrm>
          <a:prstGeom prst="rect">
            <a:avLst/>
          </a:prstGeom>
          <a:solidFill>
            <a:srgbClr val="1E80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8360AF2A-2997-4D81-BB90-23F347EE72D8}"/>
              </a:ext>
            </a:extLst>
          </p:cNvPr>
          <p:cNvSpPr/>
          <p:nvPr/>
        </p:nvSpPr>
        <p:spPr>
          <a:xfrm>
            <a:off x="457200" y="1224035"/>
            <a:ext cx="497509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/>
              <a:t>Three shifts are required to get to a systems perspective:</a:t>
            </a:r>
          </a:p>
          <a:p>
            <a:endParaRPr lang="en-US" b="1" dirty="0"/>
          </a:p>
          <a:p>
            <a:pPr lvl="0"/>
            <a:r>
              <a:rPr lang="en-US" b="1" dirty="0"/>
              <a:t>BIG PICTURE </a:t>
            </a:r>
            <a:r>
              <a:rPr lang="en-US" dirty="0"/>
              <a:t>- Move from focusing only on our part of the system to seeing more of the whole system. </a:t>
            </a:r>
          </a:p>
          <a:p>
            <a:pPr lvl="0"/>
            <a:endParaRPr lang="en-GB" dirty="0"/>
          </a:p>
          <a:p>
            <a:pPr lvl="0"/>
            <a:r>
              <a:rPr lang="en-US" b="1" dirty="0"/>
              <a:t>PERSONAL RESPONSIBILITY </a:t>
            </a:r>
            <a:r>
              <a:rPr lang="en-US" dirty="0"/>
              <a:t>- Move from hoping others will change first to identifying where we have agency to change ourselves.</a:t>
            </a:r>
          </a:p>
          <a:p>
            <a:pPr lvl="0"/>
            <a:endParaRPr lang="en-GB" dirty="0"/>
          </a:p>
          <a:p>
            <a:pPr lvl="0"/>
            <a:r>
              <a:rPr lang="en-US" b="1" dirty="0"/>
              <a:t>SYSTEMS STRUCTURE </a:t>
            </a:r>
            <a:r>
              <a:rPr lang="en-US" dirty="0"/>
              <a:t>- Move from focusing on individual events (fires, crises) to understanding and redesigning the deeper systems structures that cause these events. </a:t>
            </a:r>
            <a:endParaRPr lang="en-GB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53C92B9-7817-E140-8CBA-4588A01BCEAD}"/>
              </a:ext>
            </a:extLst>
          </p:cNvPr>
          <p:cNvSpPr txBox="1"/>
          <p:nvPr/>
        </p:nvSpPr>
        <p:spPr>
          <a:xfrm>
            <a:off x="1447570" y="5891371"/>
            <a:ext cx="45095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- “Thinking in Systems” by Donella Meadows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311FD5B4-44CB-0748-8854-D6B63A6299D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0000"/>
          </a:blip>
          <a:stretch>
            <a:fillRect/>
          </a:stretch>
        </p:blipFill>
        <p:spPr>
          <a:xfrm>
            <a:off x="7806239" y="370688"/>
            <a:ext cx="5132920" cy="6231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863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0C72A169-E6F8-AE41-B286-46D22D1D37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80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C60DD0D7-EE6B-4442-B90F-0748A28074F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-1090863" y="498992"/>
            <a:ext cx="4827309" cy="5860016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9473990A-3B91-3746-9F31-F986D4C5CCC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2557528" y="354857"/>
            <a:ext cx="787400" cy="8763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xmlns="" id="{452A8971-2F6D-BF4C-A1E0-423A9E6E391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10316970" y="980435"/>
            <a:ext cx="728064" cy="81026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xmlns="" id="{571A82C9-EF0C-7B4F-BAC9-3E40D85E5A0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4400977" y="3905855"/>
            <a:ext cx="964872" cy="107381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61AC0B6-4D4B-FF4B-91EB-E3BBF807636A}"/>
              </a:ext>
            </a:extLst>
          </p:cNvPr>
          <p:cNvSpPr txBox="1"/>
          <p:nvPr/>
        </p:nvSpPr>
        <p:spPr>
          <a:xfrm>
            <a:off x="4020877" y="2074326"/>
            <a:ext cx="712048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solidFill>
                  <a:schemeClr val="bg1"/>
                </a:solidFill>
              </a:rPr>
              <a:t>Two ways to start working with systems thinking</a:t>
            </a:r>
          </a:p>
          <a:p>
            <a:endParaRPr lang="en-GB" sz="4800" b="1" dirty="0">
              <a:solidFill>
                <a:schemeClr val="bg1"/>
              </a:solidFill>
              <a:ea typeface="Playfair Display" charset="0"/>
              <a:cs typeface="Playfair Display" charset="0"/>
            </a:endParaRPr>
          </a:p>
          <a:p>
            <a:r>
              <a:rPr lang="en-GB" sz="3600" b="1" dirty="0">
                <a:solidFill>
                  <a:schemeClr val="bg1"/>
                </a:solidFill>
                <a:ea typeface="Playfair Display" charset="0"/>
                <a:cs typeface="Playfair Display" charset="0"/>
              </a:rPr>
              <a:t>		1. Systems archetypes</a:t>
            </a:r>
            <a:endParaRPr lang="en-US" sz="3600" b="1" dirty="0">
              <a:solidFill>
                <a:schemeClr val="bg1"/>
              </a:solidFill>
              <a:ea typeface="Playfair Display" charset="0"/>
              <a:cs typeface="Playfair Displa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67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2">
            <a:extLst>
              <a:ext uri="{FF2B5EF4-FFF2-40B4-BE49-F238E27FC236}">
                <a16:creationId xmlns:a16="http://schemas.microsoft.com/office/drawing/2014/main" xmlns="" id="{19AC5169-57F0-CF46-ACE4-588F6288271F}"/>
              </a:ext>
            </a:extLst>
          </p:cNvPr>
          <p:cNvSpPr txBox="1">
            <a:spLocks/>
          </p:cNvSpPr>
          <p:nvPr/>
        </p:nvSpPr>
        <p:spPr>
          <a:xfrm>
            <a:off x="63888" y="96463"/>
            <a:ext cx="5790812" cy="1161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505050"/>
                </a:solidFill>
                <a:latin typeface="Calibri" charset="0"/>
                <a:ea typeface="Calibri" charset="0"/>
                <a:cs typeface="Calibri" charset="0"/>
              </a:rPr>
              <a:t>Systems Archetype: Success to the Successful -“rich get richer”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A22C068-0F7E-2940-B647-F918BDF62808}"/>
              </a:ext>
            </a:extLst>
          </p:cNvPr>
          <p:cNvSpPr/>
          <p:nvPr/>
        </p:nvSpPr>
        <p:spPr>
          <a:xfrm>
            <a:off x="118854" y="1035776"/>
            <a:ext cx="5046768" cy="91440"/>
          </a:xfrm>
          <a:prstGeom prst="rect">
            <a:avLst/>
          </a:prstGeom>
          <a:solidFill>
            <a:srgbClr val="1E80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670076" y="1968402"/>
            <a:ext cx="519883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dirty="0"/>
          </a:p>
          <a:p>
            <a:r>
              <a:rPr lang="en-US" b="1" dirty="0"/>
              <a:t>Tips and Diagnostic Questions</a:t>
            </a:r>
          </a:p>
          <a:p>
            <a:pPr marL="285750" indent="-285750">
              <a:buFont typeface="Arial"/>
              <a:buChar char="•"/>
            </a:pPr>
            <a:r>
              <a:rPr lang="en-US" b="1" dirty="0"/>
              <a:t>Diagnostic Question:</a:t>
            </a:r>
            <a:r>
              <a:rPr lang="en-US" dirty="0"/>
              <a:t> Why was the system constructed to have just one winner? Can teams be encouraged to collaborate instead of compete?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b="1" dirty="0"/>
              <a:t>Diagnostic Question: </a:t>
            </a:r>
            <a:r>
              <a:rPr lang="en-US" dirty="0"/>
              <a:t>Are there incentive structures in place that force competition where an organization desires collaboration?</a:t>
            </a:r>
          </a:p>
          <a:p>
            <a:pPr marL="285750" indent="-285750">
              <a:buFont typeface="Arial"/>
              <a:buChar char="•"/>
            </a:pP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06633" y="5065144"/>
            <a:ext cx="53140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Key</a:t>
            </a:r>
          </a:p>
          <a:p>
            <a:r>
              <a:rPr lang="en-US" sz="1200" b="1" dirty="0"/>
              <a:t>S arrows </a:t>
            </a:r>
            <a:r>
              <a:rPr lang="mr-IN" sz="1200" b="1" dirty="0"/>
              <a:t>–</a:t>
            </a:r>
            <a:r>
              <a:rPr lang="en-US" sz="1200" b="1" dirty="0"/>
              <a:t> </a:t>
            </a:r>
            <a:r>
              <a:rPr lang="en-US" sz="1200" dirty="0"/>
              <a:t>indicates a causal link where change in the first item results in a change in the second in the same direction.</a:t>
            </a:r>
          </a:p>
          <a:p>
            <a:r>
              <a:rPr lang="en-US" sz="1200" b="1" dirty="0"/>
              <a:t>O arrows </a:t>
            </a:r>
            <a:r>
              <a:rPr lang="mr-IN" sz="1200" dirty="0"/>
              <a:t>–</a:t>
            </a:r>
            <a:r>
              <a:rPr lang="en-US" sz="1200" dirty="0"/>
              <a:t> indicates a causal link where a change in the first item results in a change in the second item in the opposite direction </a:t>
            </a:r>
          </a:p>
          <a:p>
            <a:r>
              <a:rPr lang="en-US" sz="1200" b="1" dirty="0"/>
              <a:t>R loop</a:t>
            </a:r>
            <a:r>
              <a:rPr lang="en-US" sz="1200" dirty="0"/>
              <a:t> – a “reinforcing” feedback loop that amplifies change</a:t>
            </a:r>
          </a:p>
          <a:p>
            <a:endParaRPr lang="en-US" sz="14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C0C1B5A8-1FC3-4C9C-A38A-48389897E27E}"/>
              </a:ext>
            </a:extLst>
          </p:cNvPr>
          <p:cNvGrpSpPr/>
          <p:nvPr/>
        </p:nvGrpSpPr>
        <p:grpSpPr>
          <a:xfrm>
            <a:off x="298042" y="1655389"/>
            <a:ext cx="5797957" cy="3297780"/>
            <a:chOff x="360462" y="1655389"/>
            <a:chExt cx="5165482" cy="283072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F68D5935-3E6D-477B-9739-87AE43C11061}"/>
                </a:ext>
              </a:extLst>
            </p:cNvPr>
            <p:cNvGrpSpPr/>
            <p:nvPr/>
          </p:nvGrpSpPr>
          <p:grpSpPr>
            <a:xfrm>
              <a:off x="806949" y="1655389"/>
              <a:ext cx="3802387" cy="2830727"/>
              <a:chOff x="10875107" y="904138"/>
              <a:chExt cx="6036137" cy="5490406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xmlns="" id="{887833C2-F09D-4716-B3F2-7D9320627F82}"/>
                  </a:ext>
                </a:extLst>
              </p:cNvPr>
              <p:cNvGrpSpPr/>
              <p:nvPr/>
            </p:nvGrpSpPr>
            <p:grpSpPr>
              <a:xfrm>
                <a:off x="10875107" y="1265692"/>
                <a:ext cx="4893100" cy="2712206"/>
                <a:chOff x="4530090" y="2308818"/>
                <a:chExt cx="3768540" cy="2056028"/>
              </a:xfrm>
            </p:grpSpPr>
            <p:sp>
              <p:nvSpPr>
                <p:cNvPr id="3" name="Oval 2">
                  <a:extLst>
                    <a:ext uri="{FF2B5EF4-FFF2-40B4-BE49-F238E27FC236}">
                      <a16:creationId xmlns:a16="http://schemas.microsoft.com/office/drawing/2014/main" xmlns="" id="{0B5C553B-F317-4EFA-88D7-E846CE0247D2}"/>
                    </a:ext>
                  </a:extLst>
                </p:cNvPr>
                <p:cNvSpPr/>
                <p:nvPr/>
              </p:nvSpPr>
              <p:spPr>
                <a:xfrm>
                  <a:off x="6057746" y="3627867"/>
                  <a:ext cx="2240884" cy="736979"/>
                </a:xfrm>
                <a:prstGeom prst="ellipse">
                  <a:avLst/>
                </a:prstGeom>
                <a:solidFill>
                  <a:srgbClr val="1E809A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/>
                    <a:t>Allocation to A instead of B</a:t>
                  </a:r>
                </a:p>
              </p:txBody>
            </p:sp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xmlns="" id="{0140DE34-18C3-4E0D-B9B5-267D8615203B}"/>
                    </a:ext>
                  </a:extLst>
                </p:cNvPr>
                <p:cNvSpPr/>
                <p:nvPr/>
              </p:nvSpPr>
              <p:spPr>
                <a:xfrm>
                  <a:off x="4530090" y="2308818"/>
                  <a:ext cx="1392071" cy="736979"/>
                </a:xfrm>
                <a:prstGeom prst="ellipse">
                  <a:avLst/>
                </a:prstGeom>
                <a:solidFill>
                  <a:srgbClr val="005699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/>
                    <a:t>Success of A</a:t>
                  </a:r>
                </a:p>
              </p:txBody>
            </p:sp>
          </p:grpSp>
          <p:sp>
            <p:nvSpPr>
              <p:cNvPr id="21" name="Arrow: Curved Right 20">
                <a:extLst>
                  <a:ext uri="{FF2B5EF4-FFF2-40B4-BE49-F238E27FC236}">
                    <a16:creationId xmlns:a16="http://schemas.microsoft.com/office/drawing/2014/main" xmlns="" id="{C24F4DB8-F55A-457C-853B-DD008D9D8E9A}"/>
                  </a:ext>
                </a:extLst>
              </p:cNvPr>
              <p:cNvSpPr/>
              <p:nvPr/>
            </p:nvSpPr>
            <p:spPr>
              <a:xfrm rot="19018478" flipH="1">
                <a:off x="13229834" y="904138"/>
                <a:ext cx="677039" cy="2018521"/>
              </a:xfrm>
              <a:prstGeom prst="curvedRightArrow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130EAFAE-02BC-43AE-8715-5813725067E7}"/>
                  </a:ext>
                </a:extLst>
              </p:cNvPr>
              <p:cNvSpPr txBox="1"/>
              <p:nvPr/>
            </p:nvSpPr>
            <p:spPr>
              <a:xfrm>
                <a:off x="16047161" y="3059647"/>
                <a:ext cx="864083" cy="776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R2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id="{ED057F44-A874-4D05-8F7F-EA0BE9769986}"/>
                  </a:ext>
                </a:extLst>
              </p:cNvPr>
              <p:cNvSpPr txBox="1"/>
              <p:nvPr/>
            </p:nvSpPr>
            <p:spPr>
              <a:xfrm>
                <a:off x="11893170" y="3060058"/>
                <a:ext cx="864083" cy="776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R1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xmlns="" id="{891B2A91-0573-40CA-82EF-33A9CCE6FAA5}"/>
                  </a:ext>
                </a:extLst>
              </p:cNvPr>
              <p:cNvSpPr txBox="1"/>
              <p:nvPr/>
            </p:nvSpPr>
            <p:spPr>
              <a:xfrm>
                <a:off x="13429812" y="1817148"/>
                <a:ext cx="472911" cy="776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/>
                  <a:t>s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id="{C8CC1A66-8B50-4A41-A3D8-DB9610D4E90A}"/>
                  </a:ext>
                </a:extLst>
              </p:cNvPr>
              <p:cNvSpPr txBox="1"/>
              <p:nvPr/>
            </p:nvSpPr>
            <p:spPr>
              <a:xfrm>
                <a:off x="12770628" y="5539240"/>
                <a:ext cx="590016" cy="776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/>
                  <a:t>s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id="{BB4CC8A6-F5AF-495C-A6DB-531549D61646}"/>
                  </a:ext>
                </a:extLst>
              </p:cNvPr>
              <p:cNvSpPr txBox="1"/>
              <p:nvPr/>
            </p:nvSpPr>
            <p:spPr>
              <a:xfrm>
                <a:off x="15072475" y="5618501"/>
                <a:ext cx="723647" cy="776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/>
                  <a:t>o</a:t>
                </a:r>
              </a:p>
            </p:txBody>
          </p:sp>
        </p:grpSp>
        <p:sp>
          <p:nvSpPr>
            <p:cNvPr id="36" name="Oval 35">
              <a:extLst>
                <a:ext uri="{FF2B5EF4-FFF2-40B4-BE49-F238E27FC236}">
                  <a16:creationId xmlns:a16="http://schemas.microsoft.com/office/drawing/2014/main" xmlns="" id="{2D152A7E-736B-42C6-AD20-FAF69998E6F9}"/>
                </a:ext>
              </a:extLst>
            </p:cNvPr>
            <p:cNvSpPr/>
            <p:nvPr/>
          </p:nvSpPr>
          <p:spPr>
            <a:xfrm>
              <a:off x="3964080" y="1841798"/>
              <a:ext cx="1138596" cy="501236"/>
            </a:xfrm>
            <a:prstGeom prst="ellipse">
              <a:avLst/>
            </a:prstGeom>
            <a:solidFill>
              <a:srgbClr val="0056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Success of B</a:t>
              </a: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xmlns="" id="{3B7BD192-EAE7-4AF3-A4A2-FBC42DC1C07C}"/>
                </a:ext>
              </a:extLst>
            </p:cNvPr>
            <p:cNvSpPr/>
            <p:nvPr/>
          </p:nvSpPr>
          <p:spPr>
            <a:xfrm>
              <a:off x="676685" y="3452962"/>
              <a:ext cx="1400486" cy="501236"/>
            </a:xfrm>
            <a:prstGeom prst="ellipse">
              <a:avLst/>
            </a:prstGeom>
            <a:solidFill>
              <a:srgbClr val="0056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Resources to A</a:t>
              </a: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xmlns="" id="{F7B3444D-8B6A-4580-82B4-376FE1E1D2E7}"/>
                </a:ext>
              </a:extLst>
            </p:cNvPr>
            <p:cNvSpPr/>
            <p:nvPr/>
          </p:nvSpPr>
          <p:spPr>
            <a:xfrm>
              <a:off x="3678952" y="3447789"/>
              <a:ext cx="1400486" cy="501236"/>
            </a:xfrm>
            <a:prstGeom prst="ellipse">
              <a:avLst/>
            </a:prstGeom>
            <a:solidFill>
              <a:srgbClr val="0056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Resources to B</a:t>
              </a:r>
            </a:p>
          </p:txBody>
        </p:sp>
        <p:sp>
          <p:nvSpPr>
            <p:cNvPr id="39" name="Arrow: Curved Right 38">
              <a:extLst>
                <a:ext uri="{FF2B5EF4-FFF2-40B4-BE49-F238E27FC236}">
                  <a16:creationId xmlns:a16="http://schemas.microsoft.com/office/drawing/2014/main" xmlns="" id="{C103F299-08D3-405E-88F5-4682A5A514E5}"/>
                </a:ext>
              </a:extLst>
            </p:cNvPr>
            <p:cNvSpPr/>
            <p:nvPr/>
          </p:nvSpPr>
          <p:spPr>
            <a:xfrm rot="2887789" flipH="1">
              <a:off x="2271249" y="3325953"/>
              <a:ext cx="426492" cy="1040703"/>
            </a:xfrm>
            <a:prstGeom prst="curvedRightArrow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0" name="Arrow: Curved Right 39">
              <a:extLst>
                <a:ext uri="{FF2B5EF4-FFF2-40B4-BE49-F238E27FC236}">
                  <a16:creationId xmlns:a16="http://schemas.microsoft.com/office/drawing/2014/main" xmlns="" id="{D79C6242-10A5-4F52-9167-797FD6F636AF}"/>
                </a:ext>
              </a:extLst>
            </p:cNvPr>
            <p:cNvSpPr/>
            <p:nvPr/>
          </p:nvSpPr>
          <p:spPr>
            <a:xfrm rot="10800000" flipH="1">
              <a:off x="382775" y="2213067"/>
              <a:ext cx="426492" cy="1244900"/>
            </a:xfrm>
            <a:prstGeom prst="curvedRightArrow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3DDC054B-7343-40D2-93CB-A225D20C3FF9}"/>
                </a:ext>
              </a:extLst>
            </p:cNvPr>
            <p:cNvSpPr txBox="1"/>
            <p:nvPr/>
          </p:nvSpPr>
          <p:spPr>
            <a:xfrm>
              <a:off x="360462" y="1990033"/>
              <a:ext cx="3716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/>
                <a:t>s</a:t>
              </a:r>
            </a:p>
          </p:txBody>
        </p:sp>
        <p:sp>
          <p:nvSpPr>
            <p:cNvPr id="42" name="Arrow: Curved Right 41">
              <a:extLst>
                <a:ext uri="{FF2B5EF4-FFF2-40B4-BE49-F238E27FC236}">
                  <a16:creationId xmlns:a16="http://schemas.microsoft.com/office/drawing/2014/main" xmlns="" id="{7A6C3C62-8E5F-4068-A233-148BA60EC46C}"/>
                </a:ext>
              </a:extLst>
            </p:cNvPr>
            <p:cNvSpPr/>
            <p:nvPr/>
          </p:nvSpPr>
          <p:spPr>
            <a:xfrm rot="18939110">
              <a:off x="3103364" y="3353456"/>
              <a:ext cx="404566" cy="1040703"/>
            </a:xfrm>
            <a:prstGeom prst="curvedRightArrow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3" name="Arrow: Curved Right 42">
              <a:extLst>
                <a:ext uri="{FF2B5EF4-FFF2-40B4-BE49-F238E27FC236}">
                  <a16:creationId xmlns:a16="http://schemas.microsoft.com/office/drawing/2014/main" xmlns="" id="{D0859C0F-CE88-4989-995A-227D12FCEC95}"/>
                </a:ext>
              </a:extLst>
            </p:cNvPr>
            <p:cNvSpPr/>
            <p:nvPr/>
          </p:nvSpPr>
          <p:spPr>
            <a:xfrm rot="10800000">
              <a:off x="5097781" y="2267132"/>
              <a:ext cx="404566" cy="1241423"/>
            </a:xfrm>
            <a:prstGeom prst="curvedRightArrow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4" name="Arrow: Curved Right 43">
              <a:extLst>
                <a:ext uri="{FF2B5EF4-FFF2-40B4-BE49-F238E27FC236}">
                  <a16:creationId xmlns:a16="http://schemas.microsoft.com/office/drawing/2014/main" xmlns="" id="{15426D31-BE87-49E8-A946-B245A8F6D403}"/>
                </a:ext>
              </a:extLst>
            </p:cNvPr>
            <p:cNvSpPr/>
            <p:nvPr/>
          </p:nvSpPr>
          <p:spPr>
            <a:xfrm rot="2836899">
              <a:off x="3167483" y="1668415"/>
              <a:ext cx="404566" cy="1040703"/>
            </a:xfrm>
            <a:prstGeom prst="curvedRightArrow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36E31B3D-2E80-454A-AB84-C3E5C17C726E}"/>
                </a:ext>
              </a:extLst>
            </p:cNvPr>
            <p:cNvSpPr txBox="1"/>
            <p:nvPr/>
          </p:nvSpPr>
          <p:spPr>
            <a:xfrm>
              <a:off x="3153976" y="2136192"/>
              <a:ext cx="2979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/>
                <a:t>o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xmlns="" id="{0F76956C-DB4A-405A-A982-7DE697CA6698}"/>
                </a:ext>
              </a:extLst>
            </p:cNvPr>
            <p:cNvSpPr txBox="1"/>
            <p:nvPr/>
          </p:nvSpPr>
          <p:spPr>
            <a:xfrm>
              <a:off x="5228040" y="2012705"/>
              <a:ext cx="2979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/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1161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0C72A169-E6F8-AE41-B286-46D22D1D37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80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C60DD0D7-EE6B-4442-B90F-0748A28074F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-1090863" y="498992"/>
            <a:ext cx="4827309" cy="5860016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9473990A-3B91-3746-9F31-F986D4C5CCC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2557528" y="354857"/>
            <a:ext cx="787400" cy="8763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xmlns="" id="{452A8971-2F6D-BF4C-A1E0-423A9E6E391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10316970" y="980435"/>
            <a:ext cx="728064" cy="81026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xmlns="" id="{571A82C9-EF0C-7B4F-BAC9-3E40D85E5A0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4400977" y="3905855"/>
            <a:ext cx="964872" cy="107381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61AC0B6-4D4B-FF4B-91EB-E3BBF807636A}"/>
              </a:ext>
            </a:extLst>
          </p:cNvPr>
          <p:cNvSpPr txBox="1"/>
          <p:nvPr/>
        </p:nvSpPr>
        <p:spPr>
          <a:xfrm>
            <a:off x="4020877" y="2074326"/>
            <a:ext cx="712048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solidFill>
                  <a:schemeClr val="bg1"/>
                </a:solidFill>
              </a:rPr>
              <a:t>Two ways to start working with systems thinking</a:t>
            </a:r>
          </a:p>
          <a:p>
            <a:endParaRPr lang="en-GB" sz="4800" b="1" dirty="0">
              <a:solidFill>
                <a:schemeClr val="bg1"/>
              </a:solidFill>
              <a:ea typeface="Playfair Display" charset="0"/>
              <a:cs typeface="Playfair Display" charset="0"/>
            </a:endParaRPr>
          </a:p>
          <a:p>
            <a:r>
              <a:rPr lang="en-GB" sz="3600" b="1" dirty="0">
                <a:solidFill>
                  <a:schemeClr val="bg1"/>
                </a:solidFill>
                <a:ea typeface="Playfair Display" charset="0"/>
                <a:cs typeface="Playfair Display" charset="0"/>
              </a:rPr>
              <a:t>		2. The iceberg model</a:t>
            </a:r>
            <a:endParaRPr lang="en-US" sz="3600" b="1" dirty="0">
              <a:solidFill>
                <a:schemeClr val="bg1"/>
              </a:solidFill>
              <a:ea typeface="Playfair Display" charset="0"/>
              <a:cs typeface="Playfair Displa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37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2">
            <a:extLst>
              <a:ext uri="{FF2B5EF4-FFF2-40B4-BE49-F238E27FC236}">
                <a16:creationId xmlns:a16="http://schemas.microsoft.com/office/drawing/2014/main" xmlns="" id="{19AC5169-57F0-CF46-ACE4-588F6288271F}"/>
              </a:ext>
            </a:extLst>
          </p:cNvPr>
          <p:cNvSpPr txBox="1">
            <a:spLocks/>
          </p:cNvSpPr>
          <p:nvPr/>
        </p:nvSpPr>
        <p:spPr>
          <a:xfrm>
            <a:off x="457200" y="643463"/>
            <a:ext cx="6426201" cy="1161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rgbClr val="505050"/>
                </a:solidFill>
                <a:latin typeface="Calibri" charset="0"/>
                <a:ea typeface="Calibri" charset="0"/>
                <a:cs typeface="Calibri" charset="0"/>
              </a:rPr>
              <a:t>The Systems Thinking Iceberg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xmlns="" id="{A4EBCF7E-9F78-E64C-A6F9-838A438C0434}"/>
              </a:ext>
            </a:extLst>
          </p:cNvPr>
          <p:cNvSpPr txBox="1">
            <a:spLocks/>
          </p:cNvSpPr>
          <p:nvPr/>
        </p:nvSpPr>
        <p:spPr>
          <a:xfrm>
            <a:off x="457200" y="1520049"/>
            <a:ext cx="6426201" cy="4292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>
              <a:solidFill>
                <a:srgbClr val="6D6D6D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A22C068-0F7E-2940-B647-F918BDF62808}"/>
              </a:ext>
            </a:extLst>
          </p:cNvPr>
          <p:cNvSpPr/>
          <p:nvPr/>
        </p:nvSpPr>
        <p:spPr>
          <a:xfrm>
            <a:off x="576263" y="1305603"/>
            <a:ext cx="5303520" cy="91440"/>
          </a:xfrm>
          <a:prstGeom prst="rect">
            <a:avLst/>
          </a:prstGeom>
          <a:solidFill>
            <a:srgbClr val="1E80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766C2E9-BA9B-4B1F-BC9B-A98708776B37}"/>
              </a:ext>
            </a:extLst>
          </p:cNvPr>
          <p:cNvSpPr/>
          <p:nvPr/>
        </p:nvSpPr>
        <p:spPr>
          <a:xfrm>
            <a:off x="6633848" y="1486129"/>
            <a:ext cx="539032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Exercise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Start at the top of the iceberg, by describing a current challenge that you’re encountering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Work down the iceberg asking each of the questions in turn to undercover the mental models/values supporting the status quo</a:t>
            </a:r>
          </a:p>
          <a:p>
            <a:endParaRPr lang="en-US" sz="2400" dirty="0"/>
          </a:p>
          <a:p>
            <a:pPr marL="742950" lvl="1" indent="-285750">
              <a:buFont typeface="Arial"/>
              <a:buChar char="•"/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883401" y="4587693"/>
            <a:ext cx="455503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sz="1600" dirty="0"/>
              <a:t>See also:</a:t>
            </a:r>
          </a:p>
          <a:p>
            <a:pPr lvl="0"/>
            <a:r>
              <a:rPr lang="en-GB" sz="1600" dirty="0">
                <a:hlinkClick r:id="rId2"/>
              </a:rPr>
              <a:t>https://socialinsilico.wordpress.com/2017/11/27/reading-for-leading-14-exploring-the-iceberg/</a:t>
            </a:r>
            <a:endParaRPr lang="en-GB" sz="1600" dirty="0"/>
          </a:p>
          <a:p>
            <a:r>
              <a:rPr lang="en-US" dirty="0"/>
              <a:t>  </a:t>
            </a:r>
          </a:p>
        </p:txBody>
      </p:sp>
      <p:sp>
        <p:nvSpPr>
          <p:cNvPr id="5" name="Triangle 4">
            <a:extLst>
              <a:ext uri="{FF2B5EF4-FFF2-40B4-BE49-F238E27FC236}">
                <a16:creationId xmlns:a16="http://schemas.microsoft.com/office/drawing/2014/main" xmlns="" id="{550D6147-0259-4D47-8F00-72FCCFB17ADE}"/>
              </a:ext>
            </a:extLst>
          </p:cNvPr>
          <p:cNvSpPr/>
          <p:nvPr/>
        </p:nvSpPr>
        <p:spPr>
          <a:xfrm>
            <a:off x="485360" y="1734689"/>
            <a:ext cx="5072794" cy="4158116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DFF35B59-8D7D-4B45-9B4B-354B24400643}"/>
              </a:ext>
            </a:extLst>
          </p:cNvPr>
          <p:cNvCxnSpPr>
            <a:cxnSpLocks/>
          </p:cNvCxnSpPr>
          <p:nvPr/>
        </p:nvCxnSpPr>
        <p:spPr>
          <a:xfrm>
            <a:off x="2371725" y="2800350"/>
            <a:ext cx="1298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275394D1-2E1F-4340-98BD-7F605EBB8562}"/>
              </a:ext>
            </a:extLst>
          </p:cNvPr>
          <p:cNvCxnSpPr>
            <a:cxnSpLocks/>
            <a:stCxn id="5" idx="1"/>
            <a:endCxn id="5" idx="5"/>
          </p:cNvCxnSpPr>
          <p:nvPr/>
        </p:nvCxnSpPr>
        <p:spPr>
          <a:xfrm>
            <a:off x="1753559" y="3813747"/>
            <a:ext cx="25363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86FD031E-AEA4-D946-99FA-5977D09645FA}"/>
              </a:ext>
            </a:extLst>
          </p:cNvPr>
          <p:cNvCxnSpPr>
            <a:cxnSpLocks/>
          </p:cNvCxnSpPr>
          <p:nvPr/>
        </p:nvCxnSpPr>
        <p:spPr>
          <a:xfrm>
            <a:off x="1114425" y="4824412"/>
            <a:ext cx="38004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EAB55D56-2B2E-9C48-A479-5D7D55E3ACCF}"/>
              </a:ext>
            </a:extLst>
          </p:cNvPr>
          <p:cNvSpPr txBox="1"/>
          <p:nvPr/>
        </p:nvSpPr>
        <p:spPr>
          <a:xfrm>
            <a:off x="2371724" y="1906740"/>
            <a:ext cx="129857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Events</a:t>
            </a:r>
          </a:p>
          <a:p>
            <a:pPr algn="ctr"/>
            <a:r>
              <a:rPr lang="en-US" sz="1600" dirty="0"/>
              <a:t>What just happened?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9625D9AC-0EF0-8641-B6F4-543221C83E06}"/>
              </a:ext>
            </a:extLst>
          </p:cNvPr>
          <p:cNvSpPr txBox="1"/>
          <p:nvPr/>
        </p:nvSpPr>
        <p:spPr>
          <a:xfrm>
            <a:off x="1956908" y="2921968"/>
            <a:ext cx="22013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Patterns/Trends</a:t>
            </a:r>
          </a:p>
          <a:p>
            <a:pPr algn="ctr"/>
            <a:r>
              <a:rPr lang="en-US" sz="1600" dirty="0"/>
              <a:t>What’s happened over time?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0B58C630-3703-3441-BA2A-2B6074D09BD5}"/>
              </a:ext>
            </a:extLst>
          </p:cNvPr>
          <p:cNvSpPr txBox="1"/>
          <p:nvPr/>
        </p:nvSpPr>
        <p:spPr>
          <a:xfrm>
            <a:off x="1694438" y="3905141"/>
            <a:ext cx="29043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Underlying Structures</a:t>
            </a:r>
          </a:p>
          <a:p>
            <a:pPr algn="ctr"/>
            <a:r>
              <a:rPr lang="en-US" sz="1600" dirty="0"/>
              <a:t>How do the parts relate? What’s influenced the trend?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77FBF103-3DF7-F14C-9EE9-99BBF5713F2B}"/>
              </a:ext>
            </a:extLst>
          </p:cNvPr>
          <p:cNvSpPr txBox="1"/>
          <p:nvPr/>
        </p:nvSpPr>
        <p:spPr>
          <a:xfrm>
            <a:off x="1074691" y="4965145"/>
            <a:ext cx="396580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Mental Models</a:t>
            </a:r>
          </a:p>
          <a:p>
            <a:pPr algn="ctr"/>
            <a:r>
              <a:rPr lang="en-US" sz="1600" dirty="0"/>
              <a:t>What assumptions and beliefs are keeping the system in place?</a:t>
            </a:r>
          </a:p>
        </p:txBody>
      </p:sp>
    </p:spTree>
    <p:extLst>
      <p:ext uri="{BB962C8B-B14F-4D97-AF65-F5344CB8AC3E}">
        <p14:creationId xmlns:p14="http://schemas.microsoft.com/office/powerpoint/2010/main" val="3480198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2">
            <a:extLst>
              <a:ext uri="{FF2B5EF4-FFF2-40B4-BE49-F238E27FC236}">
                <a16:creationId xmlns:a16="http://schemas.microsoft.com/office/drawing/2014/main" xmlns="" id="{19AC5169-57F0-CF46-ACE4-588F6288271F}"/>
              </a:ext>
            </a:extLst>
          </p:cNvPr>
          <p:cNvSpPr txBox="1">
            <a:spLocks/>
          </p:cNvSpPr>
          <p:nvPr/>
        </p:nvSpPr>
        <p:spPr>
          <a:xfrm>
            <a:off x="457200" y="643463"/>
            <a:ext cx="9071811" cy="1161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rgbClr val="505050"/>
                </a:solidFill>
                <a:latin typeface="Calibri" charset="0"/>
                <a:ea typeface="Calibri" charset="0"/>
                <a:cs typeface="Calibri" charset="0"/>
              </a:rPr>
              <a:t>Further reading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A22C068-0F7E-2940-B647-F918BDF62808}"/>
              </a:ext>
            </a:extLst>
          </p:cNvPr>
          <p:cNvSpPr/>
          <p:nvPr/>
        </p:nvSpPr>
        <p:spPr>
          <a:xfrm>
            <a:off x="576263" y="1297172"/>
            <a:ext cx="3134500" cy="99871"/>
          </a:xfrm>
          <a:prstGeom prst="rect">
            <a:avLst/>
          </a:prstGeom>
          <a:solidFill>
            <a:srgbClr val="1E80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8360AF2A-2997-4D81-BB90-23F347EE72D8}"/>
              </a:ext>
            </a:extLst>
          </p:cNvPr>
          <p:cNvSpPr/>
          <p:nvPr/>
        </p:nvSpPr>
        <p:spPr>
          <a:xfrm>
            <a:off x="576263" y="1815172"/>
            <a:ext cx="62392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i="1" dirty="0"/>
              <a:t>Thinking in Systems </a:t>
            </a:r>
            <a:r>
              <a:rPr lang="mr-IN" dirty="0"/>
              <a:t>–</a:t>
            </a:r>
            <a:r>
              <a:rPr lang="en-US" dirty="0"/>
              <a:t> Donella Meadows</a:t>
            </a:r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i="1" dirty="0"/>
              <a:t>The Fifth Discipline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Peter Senge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i="1" dirty="0"/>
              <a:t>Systems Thinking for Social Change </a:t>
            </a:r>
            <a:r>
              <a:rPr lang="mr-IN" dirty="0"/>
              <a:t>–</a:t>
            </a:r>
            <a:r>
              <a:rPr lang="en-US" dirty="0"/>
              <a:t> Peter Stroh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The </a:t>
            </a:r>
            <a:r>
              <a:rPr lang="en-US" i="1" dirty="0"/>
              <a:t>Systems Thinker </a:t>
            </a:r>
            <a:r>
              <a:rPr lang="en-US" dirty="0"/>
              <a:t>website: </a:t>
            </a:r>
            <a:r>
              <a:rPr lang="en-US" dirty="0">
                <a:hlinkClick r:id="rId2"/>
              </a:rPr>
              <a:t>https://thesystemsthinker.com</a:t>
            </a:r>
            <a:r>
              <a:rPr lang="en-US" dirty="0"/>
              <a:t> </a:t>
            </a:r>
          </a:p>
          <a:p>
            <a:endParaRPr lang="en-US" b="1" dirty="0"/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4FDD5E7A-2FCE-B742-9AB2-20FB68BB247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0000"/>
          </a:blip>
          <a:stretch>
            <a:fillRect/>
          </a:stretch>
        </p:blipFill>
        <p:spPr>
          <a:xfrm>
            <a:off x="7806239" y="370688"/>
            <a:ext cx="5132920" cy="623100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CBA0A40C-6681-8B4E-B8B6-A7208B9B44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6188" y="4930713"/>
            <a:ext cx="759574" cy="845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628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Custom 1">
      <a:dk1>
        <a:srgbClr val="4F504F"/>
      </a:dk1>
      <a:lt1>
        <a:srgbClr val="FFFFFF"/>
      </a:lt1>
      <a:dk2>
        <a:srgbClr val="989998"/>
      </a:dk2>
      <a:lt2>
        <a:srgbClr val="989998"/>
      </a:lt2>
      <a:accent1>
        <a:srgbClr val="105699"/>
      </a:accent1>
      <a:accent2>
        <a:srgbClr val="122836"/>
      </a:accent2>
      <a:accent3>
        <a:srgbClr val="144F64"/>
      </a:accent3>
      <a:accent4>
        <a:srgbClr val="237F99"/>
      </a:accent4>
      <a:accent5>
        <a:srgbClr val="E3E7E8"/>
      </a:accent5>
      <a:accent6>
        <a:srgbClr val="4F504F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41928</TotalTime>
  <Words>582</Words>
  <Application>Microsoft Office PowerPoint</Application>
  <PresentationFormat>Custom</PresentationFormat>
  <Paragraphs>95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janel@teelesquareinteractive.com</dc:creator>
  <cp:lastModifiedBy>Anna Hatch</cp:lastModifiedBy>
  <cp:revision>215</cp:revision>
  <dcterms:created xsi:type="dcterms:W3CDTF">2016-12-15T23:58:44Z</dcterms:created>
  <dcterms:modified xsi:type="dcterms:W3CDTF">2019-11-01T19:14:46Z</dcterms:modified>
</cp:coreProperties>
</file>