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964" r:id="rId5"/>
    <p:sldId id="948" r:id="rId6"/>
    <p:sldId id="960" r:id="rId7"/>
    <p:sldId id="949" r:id="rId8"/>
    <p:sldId id="961" r:id="rId9"/>
    <p:sldId id="346" r:id="rId10"/>
    <p:sldId id="962" r:id="rId11"/>
    <p:sldId id="356" r:id="rId12"/>
    <p:sldId id="951" r:id="rId13"/>
    <p:sldId id="963" r:id="rId14"/>
    <p:sldId id="360" r:id="rId15"/>
    <p:sldId id="946" r:id="rId16"/>
    <p:sldId id="298" r:id="rId17"/>
    <p:sldId id="413" r:id="rId18"/>
    <p:sldId id="414" r:id="rId19"/>
    <p:sldId id="415" r:id="rId20"/>
    <p:sldId id="958" r:id="rId21"/>
    <p:sldId id="417" r:id="rId22"/>
    <p:sldId id="954" r:id="rId23"/>
    <p:sldId id="956" r:id="rId24"/>
    <p:sldId id="957" r:id="rId25"/>
    <p:sldId id="259" r:id="rId26"/>
    <p:sldId id="947" r:id="rId27"/>
    <p:sldId id="952" r:id="rId28"/>
    <p:sldId id="370" r:id="rId29"/>
    <p:sldId id="9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>
        <p:scale>
          <a:sx n="81" d="100"/>
          <a:sy n="81" d="100"/>
        </p:scale>
        <p:origin x="-1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413CA-3E77-4E35-8B74-1F1E44FC1898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D2820-8CE4-450C-9686-375F932F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AD0C6-A67C-4D97-BED2-33B787CA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7A3C9F-DF2B-4B46-9864-4C2841AB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CBFDD6-6990-4653-96A9-27BC6B10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93E45-C013-457B-BC63-20CCE01D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290C6E-D9B3-4202-AD33-F165AB33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2CBB3-DA5A-404B-93DF-DCBD965E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D8E931-318A-400F-931E-DA3FB5B4A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5B95C6-8D4C-418E-9166-6E2A2972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FFC63E-874A-4897-822B-84CFE594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3E485B-376A-427A-A0D8-BC05114A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1AB254-BD06-4D0C-8F05-44B252754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B4E245-69B4-4F4E-A12C-EC921855B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533B8-DA15-4267-868E-3409ADED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D8C84-F948-4A3B-A4D8-CD437F99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6ACBB-76DD-4D40-8AE9-CE37310F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7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30767 PowerPoint branding rev 2017_4x3-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035051"/>
            <a:ext cx="10972800" cy="244060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9710"/>
            <a:ext cx="12192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37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461147" y="1512918"/>
            <a:ext cx="11279159" cy="422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4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461147" y="1512918"/>
            <a:ext cx="5490768" cy="422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6262257" y="1512918"/>
            <a:ext cx="5478049" cy="422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44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1147" y="440107"/>
            <a:ext cx="1127915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38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892-19DE-42C3-9BF3-7306ED8A3F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99BE-82B5-44DA-ADC0-36EED90D2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47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2A32C-1E75-4B9B-B35B-1A43266F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878A0-5C0F-4821-810A-6C4671E49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F41E80-0484-4A5E-8525-E60277DF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1B12E1-3EC2-4CA7-A78A-4DD24339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C17CAF-8E78-4D75-AEBB-406442F4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7B7C3-C01A-40CF-9BF9-F98633CC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916AF9-B041-41AF-9BEC-5AA67CA88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C760D3-F177-4631-AC1C-888860AD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4F7992-68B6-4765-8BBC-3FFB29D2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B324E4-74E9-4D5C-B596-5332BFCF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0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DEF7F-EFDD-4EC8-8F9E-62A6DCC8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3D7F20-15E1-4988-88E9-D3BF23000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20EDD1-48D3-4B82-AD02-1DE162B18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0A54B0-4134-4D3D-9B2B-C1B5FA9B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D68158-3677-421D-8DDC-CB7F650C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DC5CE0-5CBA-434C-9071-759A31CF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8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BDF77-9B79-45FA-B452-DEF394EB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2902F4-A39C-4BA5-A18A-463D05961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259587-7B05-4E9B-A92F-8BC4F00E1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D8A712-B7EE-4045-9EC8-AB8062D75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E402D8-9E84-41E8-8B80-B0F196FAB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11411E-C983-4D27-9EC2-0F394BCF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B60790-A6F7-43AD-A2F6-12556883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986272-D9D1-471E-AA66-E93EAA97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F52BA-9B13-4FF2-905D-2B05EAED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2BB2C4-216E-4B60-BD70-79271CE0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594F80-1017-4DE1-A985-62B40818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4DF553-A0B8-457B-BDFA-6A7C8B9E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EE3909-DA3C-4451-B579-AF7FCE4F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B09289-FFF8-4E36-AF7F-BC2EA138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822E88-D3B9-4DA0-A880-CE749ECD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076E6-5118-497C-B4EE-25E79320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4A143-C222-4F47-8F9B-6F902485A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03ECB6-ADD9-463F-B137-2739BE3F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BBDC02-1905-4DC5-AAB3-25254599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77D7C-5D09-4B40-B371-B5F8E803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FB2459-98A7-4987-9ECC-03B07D12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8A0F4-D49F-4453-8017-9765739E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B37720-3104-487C-B59F-AC011E6FE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6B44E4-FA46-4B20-BCC6-399C6BFEB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03367B-ACE3-4292-8411-5328DF23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760B30-EFD7-4B18-B30B-B8254B02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618824-20B5-4387-96F5-42190EF9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88F731-55F6-49BE-B38B-D5F7D9D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3C1B7-3648-4916-B1ED-7DFD77AA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E8F2E6-E75F-4BC6-81BF-4CCDA6084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A585-0A26-41A0-A69E-7C9D104AE0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3F3E90-AF80-46F9-8FD1-E0512983B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F3EBA0-E2C9-4131-84A5-399676DC7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73DC-DF58-4591-B077-4449240A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767 PPT 2017_4x3_basic secondary_1200px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8860"/>
            <a:ext cx="12192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docs.ucsf.edu/postdocs-ucsf" TargetMode="External"/><Relationship Id="rId2" Type="http://schemas.openxmlformats.org/officeDocument/2006/relationships/hyperlink" Target="http://nglscoalition.org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04B5F-45C0-43FA-84E3-6AB8D4BAD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Change Evaluation of Early Career Scientists?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F11F47-6D90-44FA-95ED-0887DB267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Paula Stephan</a:t>
            </a:r>
          </a:p>
          <a:p>
            <a:r>
              <a:rPr lang="en-US" dirty="0"/>
              <a:t>Georgia State University and NBER</a:t>
            </a:r>
          </a:p>
          <a:p>
            <a:r>
              <a:rPr lang="en-US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255230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305800" cy="1981200"/>
          </a:xfrm>
        </p:spPr>
        <p:txBody>
          <a:bodyPr>
            <a:normAutofit/>
          </a:bodyPr>
          <a:lstStyle/>
          <a:p>
            <a:r>
              <a:rPr lang="en-US" dirty="0"/>
              <a:t>Tenure and Tenure-track Positions</a:t>
            </a:r>
            <a:br>
              <a:rPr lang="en-US" dirty="0"/>
            </a:br>
            <a:r>
              <a:rPr lang="en-US" dirty="0"/>
              <a:t>3-5 Years Since PhD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10.6% </a:t>
            </a:r>
            <a:r>
              <a:rPr lang="en-US" dirty="0"/>
              <a:t>biological, agricultural and environmental sciences; </a:t>
            </a:r>
            <a:r>
              <a:rPr lang="en-US" dirty="0">
                <a:solidFill>
                  <a:srgbClr val="0070C0"/>
                </a:solidFill>
              </a:rPr>
              <a:t>(17.3%)</a:t>
            </a:r>
          </a:p>
          <a:p>
            <a:r>
              <a:rPr lang="en-US" dirty="0">
                <a:solidFill>
                  <a:srgbClr val="FF0000"/>
                </a:solidFill>
              </a:rPr>
              <a:t>14.3% </a:t>
            </a:r>
            <a:r>
              <a:rPr lang="en-US" dirty="0"/>
              <a:t>physical sciences; </a:t>
            </a:r>
            <a:r>
              <a:rPr lang="en-US" dirty="0">
                <a:solidFill>
                  <a:srgbClr val="0070C0"/>
                </a:solidFill>
              </a:rPr>
              <a:t>(18.8%)</a:t>
            </a:r>
          </a:p>
          <a:p>
            <a:r>
              <a:rPr lang="en-US" dirty="0">
                <a:solidFill>
                  <a:srgbClr val="FF0000"/>
                </a:solidFill>
              </a:rPr>
              <a:t>14.6% </a:t>
            </a:r>
            <a:r>
              <a:rPr lang="en-US" dirty="0"/>
              <a:t>engineering; </a:t>
            </a:r>
            <a:r>
              <a:rPr lang="en-US" dirty="0">
                <a:solidFill>
                  <a:srgbClr val="0070C0"/>
                </a:solidFill>
              </a:rPr>
              <a:t>(22.7%)</a:t>
            </a:r>
          </a:p>
          <a:p>
            <a:r>
              <a:rPr lang="en-US" dirty="0">
                <a:solidFill>
                  <a:srgbClr val="FF0000"/>
                </a:solidFill>
              </a:rPr>
              <a:t>13.8% </a:t>
            </a:r>
            <a:r>
              <a:rPr lang="en-US" dirty="0"/>
              <a:t>computer and information sciences; </a:t>
            </a:r>
            <a:r>
              <a:rPr lang="en-US" dirty="0">
                <a:solidFill>
                  <a:srgbClr val="0070C0"/>
                </a:solidFill>
              </a:rPr>
              <a:t>(55.7%)</a:t>
            </a:r>
          </a:p>
          <a:p>
            <a:r>
              <a:rPr lang="en-US" dirty="0">
                <a:solidFill>
                  <a:srgbClr val="FF0000"/>
                </a:solidFill>
              </a:rPr>
              <a:t>29.6% </a:t>
            </a:r>
            <a:r>
              <a:rPr lang="en-US" dirty="0"/>
              <a:t>math and statistics; </a:t>
            </a:r>
            <a:r>
              <a:rPr lang="en-US" dirty="0">
                <a:solidFill>
                  <a:srgbClr val="0070C0"/>
                </a:solidFill>
              </a:rPr>
              <a:t>(54.9%)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Red</a:t>
            </a:r>
            <a:r>
              <a:rPr lang="en-US" sz="1400" dirty="0"/>
              <a:t> is 2013; </a:t>
            </a:r>
            <a:r>
              <a:rPr lang="en-US" sz="1400" dirty="0">
                <a:solidFill>
                  <a:srgbClr val="0070C0"/>
                </a:solidFill>
              </a:rPr>
              <a:t>Blue</a:t>
            </a:r>
            <a:r>
              <a:rPr lang="en-US" sz="1400" dirty="0"/>
              <a:t> is 1993; Table  3-16  Indicators.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Paula Stephan Georgia State University &amp; NBER</a:t>
            </a:r>
          </a:p>
        </p:txBody>
      </p:sp>
    </p:spTree>
    <p:extLst>
      <p:ext uri="{BB962C8B-B14F-4D97-AF65-F5344CB8AC3E}">
        <p14:creationId xmlns:p14="http://schemas.microsoft.com/office/powerpoint/2010/main" val="362487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B7976-5619-4B79-A4EF-F73D69D2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Increase in Non-research, Non-academic Positions; Decline in Tenure-Track Positions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8F00408-B50C-4209-91D6-4B6BDB6F8E2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70672" y="1932476"/>
            <a:ext cx="685859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E369B-A5AB-491C-8FE4-0D0A5D1F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5E192-25E6-41AB-A475-7AB129ED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and growing number of PhDs are produced in the biomedical sciences in the US annually:  8500 in 2017, up from 7200 in 2007</a:t>
            </a:r>
          </a:p>
          <a:p>
            <a:r>
              <a:rPr lang="en-US" dirty="0"/>
              <a:t>Large percent do not have definite commitments at the time they graduate</a:t>
            </a:r>
          </a:p>
          <a:p>
            <a:r>
              <a:rPr lang="en-US" dirty="0"/>
              <a:t>Largest percent with definite commitments take postdoctoral positions upon graduating</a:t>
            </a:r>
          </a:p>
          <a:p>
            <a:r>
              <a:rPr lang="en-US" dirty="0"/>
              <a:t>Large percent of postdocs aspire to tenure-track jobs in academe</a:t>
            </a:r>
          </a:p>
          <a:p>
            <a:r>
              <a:rPr lang="en-US" dirty="0"/>
              <a:t>Very small percent will actually obtain tenure-track jobs</a:t>
            </a:r>
          </a:p>
          <a:p>
            <a:r>
              <a:rPr lang="en-US" dirty="0">
                <a:solidFill>
                  <a:srgbClr val="FF0000"/>
                </a:solidFill>
              </a:rPr>
              <a:t>Bibliometrics play a large role along the way </a:t>
            </a:r>
          </a:p>
        </p:txBody>
      </p:sp>
    </p:spTree>
    <p:extLst>
      <p:ext uri="{BB962C8B-B14F-4D97-AF65-F5344CB8AC3E}">
        <p14:creationId xmlns:p14="http://schemas.microsoft.com/office/powerpoint/2010/main" val="211041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Publications in Top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Publications—especially first authored articles in high impact journals-- are seen as a necessary </a:t>
            </a:r>
          </a:p>
          <a:p>
            <a:pPr marL="0" indent="0" algn="ctr">
              <a:buNone/>
            </a:pPr>
            <a:r>
              <a:rPr lang="en-US" dirty="0"/>
              <a:t>condition for getting out of postdoc jail </a:t>
            </a:r>
          </a:p>
          <a:p>
            <a:pPr marL="0" indent="0" algn="ctr">
              <a:buNone/>
            </a:pPr>
            <a:r>
              <a:rPr lang="en-US" dirty="0"/>
              <a:t>into an academe position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57" y="4201885"/>
            <a:ext cx="2921758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Paula Stephan Georgia State University &amp; NBER</a:t>
            </a:r>
          </a:p>
        </p:txBody>
      </p:sp>
    </p:spTree>
    <p:extLst>
      <p:ext uri="{BB962C8B-B14F-4D97-AF65-F5344CB8AC3E}">
        <p14:creationId xmlns:p14="http://schemas.microsoft.com/office/powerpoint/2010/main" val="79462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DC931-D850-4572-9CE3-373CD09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3349D7-11F4-403F-88D9-1B7288B2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Bibliometrics—especially short term bibliometrics--play large role in</a:t>
            </a:r>
          </a:p>
          <a:p>
            <a:r>
              <a:rPr lang="en-US" dirty="0"/>
              <a:t>Hiring</a:t>
            </a:r>
          </a:p>
          <a:p>
            <a:r>
              <a:rPr lang="en-US" dirty="0"/>
              <a:t>Third year review</a:t>
            </a:r>
          </a:p>
          <a:p>
            <a:r>
              <a:rPr lang="en-US" dirty="0"/>
              <a:t>Evaluation of grants</a:t>
            </a:r>
          </a:p>
          <a:p>
            <a:r>
              <a:rPr lang="en-US" dirty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351018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Bibliometrics and Risk Aversion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Heavy reliance on short-term bibliometric measures arguably encourage risk aversion when it comes to funding individuals as well as hiring and promoting people who take risk</a:t>
            </a:r>
          </a:p>
          <a:p>
            <a:r>
              <a:rPr lang="en-US" dirty="0"/>
              <a:t>Can be seen in work we did on novelty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Paula Stephan Georgia State University &amp; NBER</a:t>
            </a:r>
          </a:p>
        </p:txBody>
      </p:sp>
    </p:spTree>
    <p:extLst>
      <p:ext uri="{BB962C8B-B14F-4D97-AF65-F5344CB8AC3E}">
        <p14:creationId xmlns:p14="http://schemas.microsoft.com/office/powerpoint/2010/main" val="306210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Blinkered by </a:t>
            </a:r>
            <a:r>
              <a:rPr lang="en-US" i="1" dirty="0" err="1"/>
              <a:t>Bibliometrics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Comment in </a:t>
            </a:r>
            <a:r>
              <a:rPr lang="en-US" i="1" dirty="0"/>
              <a:t>Nature</a:t>
            </a:r>
            <a:r>
              <a:rPr lang="en-US" dirty="0"/>
              <a:t> with coauthors explores concern of how bibliometrics reinforce risk aversion and affects early-career researchers </a:t>
            </a:r>
          </a:p>
          <a:p>
            <a:pPr lvl="1"/>
            <a:r>
              <a:rPr lang="en-US" dirty="0"/>
              <a:t>Jian Wang</a:t>
            </a:r>
          </a:p>
          <a:p>
            <a:pPr lvl="1"/>
            <a:r>
              <a:rPr lang="en-US" dirty="0"/>
              <a:t>Reinhilde Veugelers</a:t>
            </a:r>
          </a:p>
          <a:p>
            <a:r>
              <a:rPr lang="en-US" i="1" dirty="0"/>
              <a:t>Nature Comment, </a:t>
            </a:r>
            <a:r>
              <a:rPr lang="en-US" dirty="0"/>
              <a:t>April 26, 2017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4003586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Paula Stephan Georgia State University &amp; NBER</a:t>
            </a:r>
          </a:p>
        </p:txBody>
      </p:sp>
    </p:spTree>
    <p:extLst>
      <p:ext uri="{BB962C8B-B14F-4D97-AF65-F5344CB8AC3E}">
        <p14:creationId xmlns:p14="http://schemas.microsoft.com/office/powerpoint/2010/main" val="174988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Novel research that combines streams of knowledge never combined before is risky; more likely to be frontier shifting; also more likely to fail</a:t>
            </a:r>
          </a:p>
          <a:p>
            <a:r>
              <a:rPr lang="en-US" dirty="0"/>
              <a:t>Operationalize it by looking at number of first ever journal pairs in references of papers published in 2001</a:t>
            </a:r>
          </a:p>
          <a:p>
            <a:r>
              <a:rPr lang="en-US" dirty="0"/>
              <a:t>Find novel research is rare—11%; highly novel, much, much rarer</a:t>
            </a:r>
          </a:p>
          <a:p>
            <a:r>
              <a:rPr lang="en-US" dirty="0"/>
              <a:t>Novel research has a higher citation mean and higher variance</a:t>
            </a:r>
          </a:p>
          <a:p>
            <a:r>
              <a:rPr lang="en-US" dirty="0"/>
              <a:t>More likely to be top cited but also more likely to “fail” in terms of receiving few citations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Paula Stephan Georgia State University &amp; NBER</a:t>
            </a:r>
          </a:p>
        </p:txBody>
      </p:sp>
    </p:spTree>
    <p:extLst>
      <p:ext uri="{BB962C8B-B14F-4D97-AF65-F5344CB8AC3E}">
        <p14:creationId xmlns:p14="http://schemas.microsoft.com/office/powerpoint/2010/main" val="900984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7" y="1056323"/>
            <a:ext cx="4349191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Paula Stephan Georgia State University &amp; NBER</a:t>
            </a:r>
          </a:p>
        </p:txBody>
      </p:sp>
    </p:spTree>
    <p:extLst>
      <p:ext uri="{BB962C8B-B14F-4D97-AF65-F5344CB8AC3E}">
        <p14:creationId xmlns:p14="http://schemas.microsoft.com/office/powerpoint/2010/main" val="83353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4788C-32C6-4502-9982-98BA812E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Likely to be Published in High Impact Journals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55C55BF-AD2C-4E7F-8E34-DC7ECF5E2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098" y="2818567"/>
            <a:ext cx="8071804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E369B-A5AB-491C-8FE4-0D0A5D1F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5E192-25E6-41AB-A475-7AB129ED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Large and growing number of PhDs are produced in the biomedical sciences in the US annually:  8500 in 2017, up from 7200 in 2007</a:t>
            </a:r>
          </a:p>
          <a:p>
            <a:r>
              <a:rPr lang="en-US" dirty="0"/>
              <a:t>Large percent do not have definite commitments at the time they graduate</a:t>
            </a:r>
          </a:p>
          <a:p>
            <a:r>
              <a:rPr lang="en-US" dirty="0"/>
              <a:t>Largest percent with definite commitments take postdoctoral positions upon graduating</a:t>
            </a:r>
          </a:p>
          <a:p>
            <a:r>
              <a:rPr lang="en-US" dirty="0"/>
              <a:t>Large percent of postdocs aspire to tenure-track jobs in academe</a:t>
            </a:r>
          </a:p>
          <a:p>
            <a:r>
              <a:rPr lang="en-US" dirty="0"/>
              <a:t>Very small percent will actually obtain tenure-track jobs</a:t>
            </a:r>
          </a:p>
          <a:p>
            <a:r>
              <a:rPr lang="en-US" dirty="0"/>
              <a:t>Bibliometrics play a large role along the way </a:t>
            </a:r>
          </a:p>
        </p:txBody>
      </p:sp>
    </p:spTree>
    <p:extLst>
      <p:ext uri="{BB962C8B-B14F-4D97-AF65-F5344CB8AC3E}">
        <p14:creationId xmlns:p14="http://schemas.microsoft.com/office/powerpoint/2010/main" val="416201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Heavy reliance on short term bibliometric measures (such as Impact Factors) and recent citations biases decisions against investigators doing novel research</a:t>
            </a:r>
          </a:p>
          <a:p>
            <a:r>
              <a:rPr lang="en-US" dirty="0"/>
              <a:t>Yet some funding agencies require such bibliometrics be reported in the grant; some encourage it but do not require it</a:t>
            </a:r>
          </a:p>
          <a:p>
            <a:r>
              <a:rPr lang="en-US" dirty="0"/>
              <a:t>Hiring committees look at such metrics; deans and provosts look at such metrics in third-year review and promotion</a:t>
            </a:r>
          </a:p>
          <a:p>
            <a:r>
              <a:rPr lang="en-US" dirty="0"/>
              <a:t>AI encourages the use of such metrics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Paula Stephan Georgia State University &amp; NBER</a:t>
            </a:r>
          </a:p>
        </p:txBody>
      </p:sp>
    </p:spTree>
    <p:extLst>
      <p:ext uri="{BB962C8B-B14F-4D97-AF65-F5344CB8AC3E}">
        <p14:creationId xmlns:p14="http://schemas.microsoft.com/office/powerpoint/2010/main" val="236904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8398F-C0A2-4807-8D10-2F7DB7D1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Research by Examining Relationship of Novelty to Receiving an ERC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6892B3-8498-4B76-97FE-20C48AA3A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all recipients and sample of applicants who did not receive a grant</a:t>
            </a:r>
          </a:p>
          <a:p>
            <a:r>
              <a:rPr lang="en-US" dirty="0"/>
              <a:t>Distinguish between those who have done novel research in the past vs those who have not</a:t>
            </a:r>
          </a:p>
          <a:p>
            <a:r>
              <a:rPr lang="en-US" dirty="0"/>
              <a:t>Find those without a history of novel research are more likely to be funded than those with a history of novel research, holding other things constant</a:t>
            </a:r>
          </a:p>
          <a:p>
            <a:r>
              <a:rPr lang="en-US" dirty="0"/>
              <a:t>Result is for early career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6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9BD0B4-C1A6-478E-8745-9B3C4081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17EEA-4476-4C10-984A-6EF2357EC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i="1" dirty="0"/>
              <a:t>What Can (Should) Be Done?</a:t>
            </a:r>
          </a:p>
        </p:txBody>
      </p:sp>
    </p:spTree>
    <p:extLst>
      <p:ext uri="{BB962C8B-B14F-4D97-AF65-F5344CB8AC3E}">
        <p14:creationId xmlns:p14="http://schemas.microsoft.com/office/powerpoint/2010/main" val="216125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3641F-6DDF-4E68-9CB5-0FF164F8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9DDCA-866D-4D3C-8A58-41F61588F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Stabilize the biomedical workforce</a:t>
            </a:r>
          </a:p>
          <a:p>
            <a:r>
              <a:rPr lang="en-US" dirty="0"/>
              <a:t>PhD programs and postdoctoral programs are used as inexpensive ways to get the research done;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Creates unreasonable amount of competition for a limited number of research positions that are allocated on bibliometric measures</a:t>
            </a:r>
          </a:p>
          <a:p>
            <a:r>
              <a:rPr lang="en-US" dirty="0"/>
              <a:t>There are other ways to get the research done</a:t>
            </a:r>
          </a:p>
          <a:p>
            <a:pPr lvl="1"/>
            <a:r>
              <a:rPr lang="en-US" dirty="0"/>
              <a:t>Time to create increased number of staff scientists positions and quit growing the supply of PhDs for research positions that are unlikely to materialize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3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A5D5E-0FE7-4F63-935A-38A04141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 at Universities?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206DF-667F-42CA-86B5-488DFD91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dedicate more resources to evaluation by READING not COUNTING</a:t>
            </a:r>
          </a:p>
          <a:p>
            <a:r>
              <a:rPr lang="en-US" dirty="0"/>
              <a:t>Educate deans and provosts to downside of bibliometrics—especially short term bibliometrics</a:t>
            </a:r>
          </a:p>
          <a:p>
            <a:r>
              <a:rPr lang="en-US" dirty="0"/>
              <a:t>Require applicants for positions and promotion to submit packet of their best—not everything</a:t>
            </a:r>
          </a:p>
          <a:p>
            <a:r>
              <a:rPr lang="en-US" dirty="0"/>
              <a:t>Stress research portfolio as important criteria; not metrics of accomplishments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9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7DD91-F89B-4B9F-82B1-E26A5620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A56C5-59C4-46DA-B40B-6F3647EC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journals for failed research</a:t>
            </a:r>
          </a:p>
          <a:p>
            <a:r>
              <a:rPr lang="en-US" dirty="0"/>
              <a:t>Deescalate  the arms race—</a:t>
            </a:r>
            <a:r>
              <a:rPr lang="en-US" dirty="0">
                <a:solidFill>
                  <a:srgbClr val="FF0000"/>
                </a:solidFill>
              </a:rPr>
              <a:t>rankings are absolutely killing the research enterprise!</a:t>
            </a:r>
          </a:p>
          <a:p>
            <a:r>
              <a:rPr lang="en-US" dirty="0"/>
              <a:t>Overreliance on university model as host for research; consider moving some research to institutes not affiliated with universities</a:t>
            </a:r>
          </a:p>
          <a:p>
            <a:r>
              <a:rPr lang="en-US" dirty="0"/>
              <a:t>Consider different funding models</a:t>
            </a:r>
          </a:p>
          <a:p>
            <a:pPr lvl="1"/>
            <a:r>
              <a:rPr lang="en-US" dirty="0"/>
              <a:t>Lottery?  We are spending huge amounts of time writing and evaluating proposals (Carl Bergstrom)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9EC820-76E5-4320-9041-382BF0F87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986" y="5071515"/>
            <a:ext cx="1219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9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57A93-AFC3-4DF2-BB5E-114E8275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Good, Reliable Placement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64700-3FBA-4B32-8DF0-C1A76139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Undergraduates need to know career prospects before going to graduate school</a:t>
            </a:r>
          </a:p>
          <a:p>
            <a:r>
              <a:rPr lang="en-US" dirty="0"/>
              <a:t>Some progress is being made here</a:t>
            </a:r>
          </a:p>
          <a:p>
            <a:r>
              <a:rPr lang="en-US" dirty="0"/>
              <a:t>Under leadership of Ron Daniels, President of Johns Hopkins, Chair Next Generation NAS Committee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7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822F0-8A87-40DB-9108-14D495C9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Coalition for Next Generation of Life Scientists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8E46D6-64F2-4795-9667-29C7C1797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Formed while NAS Next Generation committee was meeting</a:t>
            </a:r>
          </a:p>
          <a:p>
            <a:r>
              <a:rPr lang="en-US" dirty="0"/>
              <a:t>Brings together 37 institutions with a commitment to make career data available</a:t>
            </a:r>
          </a:p>
          <a:p>
            <a:r>
              <a:rPr lang="en-US" dirty="0">
                <a:hlinkClick r:id="rId2"/>
              </a:rPr>
              <a:t>Coalition</a:t>
            </a:r>
            <a:endParaRPr lang="en-US" dirty="0"/>
          </a:p>
          <a:p>
            <a:r>
              <a:rPr lang="en-US" dirty="0"/>
              <a:t>Data already available for some institutions </a:t>
            </a:r>
            <a:r>
              <a:rPr lang="en-US" dirty="0">
                <a:hlinkClick r:id="rId3"/>
              </a:rPr>
              <a:t>UCSF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72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92FA9-AA33-4FEA-BB0F-13CD7C62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3B245E-C753-4B89-AF5B-4013F2A72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Questions/Comments </a:t>
            </a:r>
          </a:p>
          <a:p>
            <a:r>
              <a:rPr lang="en-US" dirty="0"/>
              <a:t>pstephan@gsu.edu</a:t>
            </a:r>
          </a:p>
        </p:txBody>
      </p:sp>
    </p:spTree>
    <p:extLst>
      <p:ext uri="{BB962C8B-B14F-4D97-AF65-F5344CB8AC3E}">
        <p14:creationId xmlns:p14="http://schemas.microsoft.com/office/powerpoint/2010/main" val="277937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E369B-A5AB-491C-8FE4-0D0A5D1F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5E192-25E6-41AB-A475-7AB129ED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and growing number of PhDs are produced in the biomedical sciences in the US annually:  8500 in 2017, up from 7200 in 2007</a:t>
            </a:r>
          </a:p>
          <a:p>
            <a:r>
              <a:rPr lang="en-US" dirty="0">
                <a:solidFill>
                  <a:srgbClr val="FF0000"/>
                </a:solidFill>
              </a:rPr>
              <a:t>Large percent do not have definite commitments at the time they graduate</a:t>
            </a:r>
          </a:p>
          <a:p>
            <a:r>
              <a:rPr lang="en-US" dirty="0"/>
              <a:t>Largest percent with definite commitments take postdoctoral positions upon graduating</a:t>
            </a:r>
          </a:p>
          <a:p>
            <a:r>
              <a:rPr lang="en-US" dirty="0"/>
              <a:t>Large percent of postdocs aspire to tenure-track jobs in academe</a:t>
            </a:r>
          </a:p>
          <a:p>
            <a:r>
              <a:rPr lang="en-US" dirty="0"/>
              <a:t>Very small percent will actually obtain tenure-track jobs</a:t>
            </a:r>
          </a:p>
          <a:p>
            <a:r>
              <a:rPr lang="en-US" dirty="0"/>
              <a:t>Bibliometrics play a large role along the way </a:t>
            </a:r>
          </a:p>
        </p:txBody>
      </p:sp>
    </p:spTree>
    <p:extLst>
      <p:ext uri="{BB962C8B-B14F-4D97-AF65-F5344CB8AC3E}">
        <p14:creationId xmlns:p14="http://schemas.microsoft.com/office/powerpoint/2010/main" val="239404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FD8E0C5-D0D3-480B-8649-55374B39A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43" y="661176"/>
            <a:ext cx="8230313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4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E369B-A5AB-491C-8FE4-0D0A5D1F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5E192-25E6-41AB-A475-7AB129ED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and growing number of PhDs are produced in the biomedical sciences in the US annually:  8500 in 2017, up from 7200 in 2007</a:t>
            </a:r>
          </a:p>
          <a:p>
            <a:r>
              <a:rPr lang="en-US" dirty="0"/>
              <a:t>Large percent do not have definite commitments at the time they graduate</a:t>
            </a:r>
          </a:p>
          <a:p>
            <a:r>
              <a:rPr lang="en-US" dirty="0">
                <a:solidFill>
                  <a:srgbClr val="C00000"/>
                </a:solidFill>
              </a:rPr>
              <a:t>Largest percent with definite commitments take postdoctoral positions upon graduating</a:t>
            </a:r>
          </a:p>
          <a:p>
            <a:r>
              <a:rPr lang="en-US" dirty="0"/>
              <a:t>Large percent of postdocs aspire to tenure-track jobs in academe</a:t>
            </a:r>
          </a:p>
          <a:p>
            <a:r>
              <a:rPr lang="en-US" dirty="0"/>
              <a:t>Very small percent will actually obtain tenure-track jobs</a:t>
            </a:r>
          </a:p>
          <a:p>
            <a:r>
              <a:rPr lang="en-US" dirty="0"/>
              <a:t>Bibliometrics play a large role along the way </a:t>
            </a:r>
          </a:p>
        </p:txBody>
      </p:sp>
    </p:spTree>
    <p:extLst>
      <p:ext uri="{BB962C8B-B14F-4D97-AF65-F5344CB8AC3E}">
        <p14:creationId xmlns:p14="http://schemas.microsoft.com/office/powerpoint/2010/main" val="304952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5DA73B4-87E4-484D-BC42-F9529E3B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43" y="661176"/>
            <a:ext cx="8230313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5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E369B-A5AB-491C-8FE4-0D0A5D1F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5E192-25E6-41AB-A475-7AB129ED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and growing number of PhDs are produced in the biomedical sciences in the US annually:  8500 in 2017, up from 7200 in 2007</a:t>
            </a:r>
          </a:p>
          <a:p>
            <a:r>
              <a:rPr lang="en-US" dirty="0"/>
              <a:t>Large percent do not have definite commitments at the time they graduate</a:t>
            </a:r>
          </a:p>
          <a:p>
            <a:r>
              <a:rPr lang="en-US" dirty="0"/>
              <a:t>Largest percent with definite commitments take postdoctoral positions upon graduating</a:t>
            </a:r>
          </a:p>
          <a:p>
            <a:r>
              <a:rPr lang="en-US" dirty="0">
                <a:solidFill>
                  <a:srgbClr val="FF0000"/>
                </a:solidFill>
              </a:rPr>
              <a:t>Large percent of postdocs aspire to tenure-track jobs in academe</a:t>
            </a:r>
          </a:p>
          <a:p>
            <a:r>
              <a:rPr lang="en-US" dirty="0"/>
              <a:t>Very small percent will actually obtain tenure-track jobs</a:t>
            </a:r>
          </a:p>
          <a:p>
            <a:r>
              <a:rPr lang="en-US" dirty="0"/>
              <a:t>Bibliometrics play a large role along the way </a:t>
            </a:r>
          </a:p>
        </p:txBody>
      </p:sp>
    </p:spTree>
    <p:extLst>
      <p:ext uri="{BB962C8B-B14F-4D97-AF65-F5344CB8AC3E}">
        <p14:creationId xmlns:p14="http://schemas.microsoft.com/office/powerpoint/2010/main" val="384307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Majority of Postdocs Have Preference for Job in Academe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612648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6553200"/>
            <a:ext cx="458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Sauermann &amp; Roach: “Why Pursue a Postdoc?”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Paula Stephan Georgia State University &amp; NBER</a:t>
            </a:r>
          </a:p>
        </p:txBody>
      </p:sp>
    </p:spTree>
    <p:extLst>
      <p:ext uri="{BB962C8B-B14F-4D97-AF65-F5344CB8AC3E}">
        <p14:creationId xmlns:p14="http://schemas.microsoft.com/office/powerpoint/2010/main" val="76910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E369B-A5AB-491C-8FE4-0D0A5D1F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5E192-25E6-41AB-A475-7AB129ED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and growing number of PhDs are produced in the biomedical sciences in the US annually:  8500 in 2017, up from 7200 in 2007</a:t>
            </a:r>
          </a:p>
          <a:p>
            <a:r>
              <a:rPr lang="en-US" dirty="0"/>
              <a:t>Large percent do not have definite commitments at the time they graduate</a:t>
            </a:r>
          </a:p>
          <a:p>
            <a:r>
              <a:rPr lang="en-US" dirty="0"/>
              <a:t>Largest percent with definite commitments take postdoctoral positions upon graduating</a:t>
            </a:r>
          </a:p>
          <a:p>
            <a:r>
              <a:rPr lang="en-US" dirty="0"/>
              <a:t>Large percent of postdocs aspire to tenure-track jobs in academe</a:t>
            </a:r>
          </a:p>
          <a:p>
            <a:r>
              <a:rPr lang="en-US" dirty="0">
                <a:solidFill>
                  <a:srgbClr val="FF0000"/>
                </a:solidFill>
              </a:rPr>
              <a:t>Very small percent will actually obtain tenure-track jobs</a:t>
            </a:r>
          </a:p>
          <a:p>
            <a:r>
              <a:rPr lang="en-US" dirty="0"/>
              <a:t>Bibliometrics play a large role along the way </a:t>
            </a:r>
          </a:p>
        </p:txBody>
      </p:sp>
    </p:spTree>
    <p:extLst>
      <p:ext uri="{BB962C8B-B14F-4D97-AF65-F5344CB8AC3E}">
        <p14:creationId xmlns:p14="http://schemas.microsoft.com/office/powerpoint/2010/main" val="250726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ademynet_17885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1255</Words>
  <Application>Microsoft Office PowerPoint</Application>
  <PresentationFormat>Custom</PresentationFormat>
  <Paragraphs>135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academynet_178850</vt:lpstr>
      <vt:lpstr>How Can We Change Evaluation of Early Career Scientists?</vt:lpstr>
      <vt:lpstr>Six Facts</vt:lpstr>
      <vt:lpstr>Six Facts</vt:lpstr>
      <vt:lpstr>PowerPoint Presentation</vt:lpstr>
      <vt:lpstr>Facts</vt:lpstr>
      <vt:lpstr>PowerPoint Presentation</vt:lpstr>
      <vt:lpstr>Facts</vt:lpstr>
      <vt:lpstr>Majority of Postdocs Have Preference for Job in Academe</vt:lpstr>
      <vt:lpstr>Facts</vt:lpstr>
      <vt:lpstr>Tenure and Tenure-track Positions 3-5 Years Since PhD </vt:lpstr>
      <vt:lpstr>Increase in Non-research, Non-academic Positions; Decline in Tenure-Track Positions </vt:lpstr>
      <vt:lpstr>Facts</vt:lpstr>
      <vt:lpstr>Role of Publications in Top Journals</vt:lpstr>
      <vt:lpstr>More Generally</vt:lpstr>
      <vt:lpstr>Short Term Bibliometrics and Risk Aversion</vt:lpstr>
      <vt:lpstr>Blinkered by Bibliometrics</vt:lpstr>
      <vt:lpstr>Premise</vt:lpstr>
      <vt:lpstr>Findings</vt:lpstr>
      <vt:lpstr>Less Likely to be Published in High Impact Journals</vt:lpstr>
      <vt:lpstr>Implication</vt:lpstr>
      <vt:lpstr>Extend Research by Examining Relationship of Novelty to Receiving an ERC Grant</vt:lpstr>
      <vt:lpstr>PowerPoint Presentation</vt:lpstr>
      <vt:lpstr>Most Importantly</vt:lpstr>
      <vt:lpstr>What Can Be Done at Universities?</vt:lpstr>
      <vt:lpstr>More Generally</vt:lpstr>
      <vt:lpstr>Generate Good, Reliable Placement Data</vt:lpstr>
      <vt:lpstr>Coalition for Next Generation of Life Scientists</vt:lpstr>
      <vt:lpstr>Thank you!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Should We Change Evaluation of Early Career</dc:title>
  <dc:creator>Paula Stephan</dc:creator>
  <cp:lastModifiedBy>Anna Hatch</cp:lastModifiedBy>
  <cp:revision>65</cp:revision>
  <dcterms:created xsi:type="dcterms:W3CDTF">2019-10-16T17:28:35Z</dcterms:created>
  <dcterms:modified xsi:type="dcterms:W3CDTF">2019-11-01T19:12:33Z</dcterms:modified>
</cp:coreProperties>
</file>